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"/>
  </p:notesMasterIdLst>
  <p:sldIdLst>
    <p:sldId id="339" r:id="rId2"/>
  </p:sldIdLst>
  <p:sldSz cx="10693400" cy="7561263"/>
  <p:notesSz cx="6794500" cy="9906000"/>
  <p:defaultTextStyle>
    <a:defPPr>
      <a:defRPr lang="ru-RU"/>
    </a:defPPr>
    <a:lvl1pPr marL="0" algn="l" defTabSz="1040850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1pPr>
    <a:lvl2pPr marL="520425" algn="l" defTabSz="1040850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2pPr>
    <a:lvl3pPr marL="1040850" algn="l" defTabSz="1040850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3pPr>
    <a:lvl4pPr marL="1561275" algn="l" defTabSz="1040850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4pPr>
    <a:lvl5pPr marL="2081701" algn="l" defTabSz="1040850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5pPr>
    <a:lvl6pPr marL="2602123" algn="l" defTabSz="1040850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6pPr>
    <a:lvl7pPr marL="3122551" algn="l" defTabSz="1040850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7pPr>
    <a:lvl8pPr marL="3642974" algn="l" defTabSz="1040850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8pPr>
    <a:lvl9pPr marL="4163396" algn="l" defTabSz="1040850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382">
          <p15:clr>
            <a:srgbClr val="A4A3A4"/>
          </p15:clr>
        </p15:guide>
        <p15:guide id="2" orient="horz" pos="1116">
          <p15:clr>
            <a:srgbClr val="A4A3A4"/>
          </p15:clr>
        </p15:guide>
        <p15:guide id="3" orient="horz" pos="348">
          <p15:clr>
            <a:srgbClr val="A4A3A4"/>
          </p15:clr>
        </p15:guide>
        <p15:guide id="4" orient="horz" pos="4470">
          <p15:clr>
            <a:srgbClr val="A4A3A4"/>
          </p15:clr>
        </p15:guide>
        <p15:guide id="5" pos="3368">
          <p15:clr>
            <a:srgbClr val="A4A3A4"/>
          </p15:clr>
        </p15:guide>
        <p15:guide id="6" pos="828">
          <p15:clr>
            <a:srgbClr val="A4A3A4"/>
          </p15:clr>
        </p15:guide>
        <p15:guide id="7" pos="1824">
          <p15:clr>
            <a:srgbClr val="A4A3A4"/>
          </p15:clr>
        </p15:guide>
        <p15:guide id="8" pos="6011">
          <p15:clr>
            <a:srgbClr val="A4A3A4"/>
          </p15:clr>
        </p15:guide>
        <p15:guide id="9" pos="6457">
          <p15:clr>
            <a:srgbClr val="A4A3A4"/>
          </p15:clr>
        </p15:guide>
        <p15:guide id="10" pos="60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5050"/>
    <a:srgbClr val="005AA9"/>
    <a:srgbClr val="3DA980"/>
    <a:srgbClr val="0000FF"/>
    <a:srgbClr val="C31B43"/>
    <a:srgbClr val="9A1652"/>
    <a:srgbClr val="4F81BD"/>
    <a:srgbClr val="FF6969"/>
    <a:srgbClr val="18757A"/>
    <a:srgbClr val="8713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71" autoAdjust="0"/>
    <p:restoredTop sz="94628" autoAdjust="0"/>
  </p:normalViewPr>
  <p:slideViewPr>
    <p:cSldViewPr showGuides="1">
      <p:cViewPr>
        <p:scale>
          <a:sx n="70" d="100"/>
          <a:sy n="70" d="100"/>
        </p:scale>
        <p:origin x="-163" y="-149"/>
      </p:cViewPr>
      <p:guideLst>
        <p:guide orient="horz" pos="2381"/>
        <p:guide orient="horz" pos="1116"/>
        <p:guide orient="horz" pos="348"/>
        <p:guide orient="horz" pos="4470"/>
        <p:guide pos="3368"/>
        <p:guide pos="828"/>
        <p:guide pos="1824"/>
        <p:guide pos="6011"/>
        <p:guide pos="6457"/>
        <p:guide pos="60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5" y="13"/>
            <a:ext cx="2944283" cy="495300"/>
          </a:xfrm>
          <a:prstGeom prst="rect">
            <a:avLst/>
          </a:prstGeom>
        </p:spPr>
        <p:txBody>
          <a:bodyPr vert="horz" lIns="90404" tIns="45203" rIns="90404" bIns="45203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8650" y="13"/>
            <a:ext cx="2944283" cy="495300"/>
          </a:xfrm>
          <a:prstGeom prst="rect">
            <a:avLst/>
          </a:prstGeom>
        </p:spPr>
        <p:txBody>
          <a:bodyPr vert="horz" lIns="90404" tIns="45203" rIns="90404" bIns="45203" rtlCol="0"/>
          <a:lstStyle>
            <a:lvl1pPr algn="r">
              <a:defRPr sz="1200"/>
            </a:lvl1pPr>
          </a:lstStyle>
          <a:p>
            <a:fld id="{54B2CB9A-35A0-44DF-9563-3B4294FF58F5}" type="datetimeFigureOut">
              <a:rPr lang="ru-RU" smtClean="0"/>
              <a:pPr/>
              <a:t>27.03.2019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769938" y="744538"/>
            <a:ext cx="5254625" cy="37163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404" tIns="45203" rIns="90404" bIns="45203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705367"/>
            <a:ext cx="5435600" cy="4457700"/>
          </a:xfrm>
          <a:prstGeom prst="rect">
            <a:avLst/>
          </a:prstGeom>
        </p:spPr>
        <p:txBody>
          <a:bodyPr vert="horz" lIns="90404" tIns="45203" rIns="90404" bIns="45203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5" y="9408995"/>
            <a:ext cx="2944283" cy="495300"/>
          </a:xfrm>
          <a:prstGeom prst="rect">
            <a:avLst/>
          </a:prstGeom>
        </p:spPr>
        <p:txBody>
          <a:bodyPr vert="horz" lIns="90404" tIns="45203" rIns="90404" bIns="45203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8650" y="9408995"/>
            <a:ext cx="2944283" cy="495300"/>
          </a:xfrm>
          <a:prstGeom prst="rect">
            <a:avLst/>
          </a:prstGeom>
        </p:spPr>
        <p:txBody>
          <a:bodyPr vert="horz" lIns="90404" tIns="45203" rIns="90404" bIns="45203" rtlCol="0" anchor="b"/>
          <a:lstStyle>
            <a:lvl1pPr algn="r">
              <a:defRPr sz="1200"/>
            </a:lvl1pPr>
          </a:lstStyle>
          <a:p>
            <a:fld id="{67CAF5B9-CC1E-4A3E-B04F-728BB30B0B5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74155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4085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520425" algn="l" defTabSz="104085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1040850" algn="l" defTabSz="104085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561275" algn="l" defTabSz="104085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2081701" algn="l" defTabSz="104085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2602123" algn="l" defTabSz="104085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3122551" algn="l" defTabSz="104085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3642974" algn="l" defTabSz="104085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4163396" algn="l" defTabSz="104085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CAF5B9-CC1E-4A3E-B04F-728BB30B0B5D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6287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Z:\Projects\Текущие\Проектная\FNS_2012\_БРЭНДБУК\out\PPT\3_1_present-01.jp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1588" y="1574"/>
            <a:ext cx="10691812" cy="7558635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 hasCustomPrompt="1"/>
          </p:nvPr>
        </p:nvSpPr>
        <p:spPr>
          <a:xfrm>
            <a:off x="802005" y="3708636"/>
            <a:ext cx="9089390" cy="1620771"/>
          </a:xfrm>
        </p:spPr>
        <p:txBody>
          <a:bodyPr>
            <a:normAutofit/>
          </a:bodyPr>
          <a:lstStyle>
            <a:lvl1pPr>
              <a:defRPr sz="5700" b="1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ru-RU" dirty="0" smtClean="0"/>
              <a:t>НАЗВАНИЕ ПРЕЗЕНТАЦИИ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 hasCustomPrompt="1"/>
          </p:nvPr>
        </p:nvSpPr>
        <p:spPr>
          <a:xfrm>
            <a:off x="1604010" y="5364807"/>
            <a:ext cx="7485380" cy="1932323"/>
          </a:xfrm>
        </p:spPr>
        <p:txBody>
          <a:bodyPr>
            <a:normAutofit/>
          </a:bodyPr>
          <a:lstStyle>
            <a:lvl1pPr marL="0" indent="0" algn="ctr">
              <a:buNone/>
              <a:defRPr sz="3200" b="0">
                <a:solidFill>
                  <a:schemeClr val="bg1"/>
                </a:solidFill>
                <a:latin typeface="+mj-lt"/>
              </a:defRPr>
            </a:lvl1pPr>
            <a:lvl2pPr marL="5204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408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612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817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6021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1225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4297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633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 smtClean="0"/>
              <a:t>22.12.2012</a:t>
            </a:r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95981" y="5292884"/>
            <a:ext cx="6416040" cy="624855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095981" y="675613"/>
            <a:ext cx="6416040" cy="4536758"/>
          </a:xfrm>
        </p:spPr>
        <p:txBody>
          <a:bodyPr/>
          <a:lstStyle>
            <a:lvl1pPr marL="0" indent="0">
              <a:buNone/>
              <a:defRPr sz="3700"/>
            </a:lvl1pPr>
            <a:lvl2pPr marL="520425" indent="0">
              <a:buNone/>
              <a:defRPr sz="3200"/>
            </a:lvl2pPr>
            <a:lvl3pPr marL="1040850" indent="0">
              <a:buNone/>
              <a:defRPr sz="2700"/>
            </a:lvl3pPr>
            <a:lvl4pPr marL="1561275" indent="0">
              <a:buNone/>
              <a:defRPr sz="2300"/>
            </a:lvl4pPr>
            <a:lvl5pPr marL="2081701" indent="0">
              <a:buNone/>
              <a:defRPr sz="2300"/>
            </a:lvl5pPr>
            <a:lvl6pPr marL="2602123" indent="0">
              <a:buNone/>
              <a:defRPr sz="2300"/>
            </a:lvl6pPr>
            <a:lvl7pPr marL="3122551" indent="0">
              <a:buNone/>
              <a:defRPr sz="2300"/>
            </a:lvl7pPr>
            <a:lvl8pPr marL="3642974" indent="0">
              <a:buNone/>
              <a:defRPr sz="2300"/>
            </a:lvl8pPr>
            <a:lvl9pPr marL="4163396" indent="0">
              <a:buNone/>
              <a:defRPr sz="23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095981" y="5917739"/>
            <a:ext cx="6416040" cy="887398"/>
          </a:xfrm>
        </p:spPr>
        <p:txBody>
          <a:bodyPr/>
          <a:lstStyle>
            <a:lvl1pPr marL="0" indent="0">
              <a:buNone/>
              <a:defRPr sz="1600"/>
            </a:lvl1pPr>
            <a:lvl2pPr marL="520425" indent="0">
              <a:buNone/>
              <a:defRPr sz="1400"/>
            </a:lvl2pPr>
            <a:lvl3pPr marL="1040850" indent="0">
              <a:buNone/>
              <a:defRPr sz="1100"/>
            </a:lvl3pPr>
            <a:lvl4pPr marL="1561275" indent="0">
              <a:buNone/>
              <a:defRPr sz="1000"/>
            </a:lvl4pPr>
            <a:lvl5pPr marL="2081701" indent="0">
              <a:buNone/>
              <a:defRPr sz="1000"/>
            </a:lvl5pPr>
            <a:lvl6pPr marL="2602123" indent="0">
              <a:buNone/>
              <a:defRPr sz="1000"/>
            </a:lvl6pPr>
            <a:lvl7pPr marL="3122551" indent="0">
              <a:buNone/>
              <a:defRPr sz="1000"/>
            </a:lvl7pPr>
            <a:lvl8pPr marL="3642974" indent="0">
              <a:buNone/>
              <a:defRPr sz="1000"/>
            </a:lvl8pPr>
            <a:lvl9pPr marL="4163396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9067112" y="334306"/>
            <a:ext cx="2812588" cy="711318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25639" y="334306"/>
            <a:ext cx="8263250" cy="711318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1600" y="2110"/>
            <a:ext cx="10691813" cy="7558635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62039" y="1771663"/>
            <a:ext cx="8561139" cy="5324475"/>
          </a:xfrm>
        </p:spPr>
        <p:txBody>
          <a:bodyPr/>
          <a:lstStyle>
            <a:lvl1pPr marL="362765" indent="0">
              <a:buFontTx/>
              <a:buNone/>
              <a:defRPr b="1">
                <a:latin typeface="+mj-lt"/>
              </a:defRPr>
            </a:lvl1pPr>
            <a:lvl2pPr marL="359599" indent="3175">
              <a:defRPr>
                <a:latin typeface="+mj-lt"/>
              </a:defRPr>
            </a:lvl2pPr>
            <a:lvl3pPr marL="627321" indent="-259799">
              <a:tabLst/>
              <a:defRPr>
                <a:latin typeface="+mj-lt"/>
              </a:defRPr>
            </a:lvl3pPr>
            <a:lvl4pPr marL="0" indent="359599">
              <a:lnSpc>
                <a:spcPts val="1800"/>
              </a:lnSpc>
              <a:spcBef>
                <a:spcPts val="400"/>
              </a:spcBef>
              <a:defRPr>
                <a:latin typeface="+mj-lt"/>
              </a:defRPr>
            </a:lvl4pPr>
            <a:lvl5pPr>
              <a:lnSpc>
                <a:spcPts val="1800"/>
              </a:lnSpc>
              <a:spcBef>
                <a:spcPts val="400"/>
              </a:spcBef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6930876" y="5652845"/>
            <a:ext cx="1080120" cy="415498"/>
          </a:xfrm>
          <a:prstGeom prst="rect">
            <a:avLst/>
          </a:prstGeom>
          <a:noFill/>
        </p:spPr>
        <p:txBody>
          <a:bodyPr wrap="square" lIns="91248" tIns="45625" rIns="91248" bIns="45625" rtlCol="0">
            <a:noAutofit/>
          </a:bodyPr>
          <a:lstStyle/>
          <a:p>
            <a:endParaRPr lang="ru-RU" dirty="0"/>
          </a:p>
        </p:txBody>
      </p:sp>
      <p:sp>
        <p:nvSpPr>
          <p:cNvPr id="13" name="Заголовок 12"/>
          <p:cNvSpPr>
            <a:spLocks noGrp="1"/>
          </p:cNvSpPr>
          <p:nvPr>
            <p:ph type="title" hasCustomPrompt="1"/>
          </p:nvPr>
        </p:nvSpPr>
        <p:spPr>
          <a:xfrm>
            <a:off x="962026" y="552465"/>
            <a:ext cx="8580438" cy="1219199"/>
          </a:xfrm>
        </p:spPr>
        <p:txBody>
          <a:bodyPr/>
          <a:lstStyle>
            <a:lvl1pPr marL="0" marR="0" indent="0" defTabSz="104085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5400"/>
            </a:lvl1pPr>
          </a:lstStyle>
          <a:p>
            <a:pPr marL="0" marR="0" lvl="0" indent="0" defTabSz="104085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/>
            </a:pPr>
            <a:r>
              <a:rPr kumimoji="0" lang="ru-RU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1/ ЗАГОЛОВОК СЛАЙДА</a:t>
            </a:r>
          </a:p>
        </p:txBody>
      </p:sp>
      <p:sp>
        <p:nvSpPr>
          <p:cNvPr id="14" name="Номер слайда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Z:\Projects\Текущие\Проектная\FNS_2012\_БРЭНДБУК\out\PPT\3_1_present_A4-04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13" y="520"/>
            <a:ext cx="10691813" cy="7558635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62039" y="1771663"/>
            <a:ext cx="8561139" cy="5324475"/>
          </a:xfrm>
        </p:spPr>
        <p:txBody>
          <a:bodyPr/>
          <a:lstStyle>
            <a:lvl1pPr marL="362765" indent="0">
              <a:buFontTx/>
              <a:buNone/>
              <a:defRPr b="1">
                <a:latin typeface="+mj-lt"/>
              </a:defRPr>
            </a:lvl1pPr>
            <a:lvl2pPr marL="362765" indent="0">
              <a:defRPr>
                <a:latin typeface="+mj-lt"/>
              </a:defRPr>
            </a:lvl2pPr>
            <a:lvl3pPr marL="627321" indent="-259799">
              <a:defRPr>
                <a:latin typeface="+mj-lt"/>
              </a:defRPr>
            </a:lvl3pPr>
            <a:lvl4pPr marL="0" indent="359599">
              <a:defRPr>
                <a:latin typeface="+mj-lt"/>
              </a:defRPr>
            </a:lvl4pPr>
            <a:lvl5pPr marL="1432066" indent="0"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 hasCustomPrompt="1"/>
          </p:nvPr>
        </p:nvSpPr>
        <p:spPr>
          <a:xfrm>
            <a:off x="961197" y="552465"/>
            <a:ext cx="8581268" cy="1219199"/>
          </a:xfrm>
        </p:spPr>
        <p:txBody>
          <a:bodyPr/>
          <a:lstStyle>
            <a:lvl1pPr marL="0" marR="0" indent="0" defTabSz="104085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5400"/>
            </a:lvl1pPr>
          </a:lstStyle>
          <a:p>
            <a:pPr marL="0" marR="0" lvl="0" indent="0" defTabSz="104085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/>
            </a:pPr>
            <a:r>
              <a:rPr kumimoji="0" lang="ru-RU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1/ ЗАГОЛОВОК СЛАЙДА</a:t>
            </a:r>
          </a:p>
        </p:txBody>
      </p:sp>
      <p:sp>
        <p:nvSpPr>
          <p:cNvPr id="20" name="Номер слайда 1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13" y="2"/>
            <a:ext cx="10691813" cy="7558635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2039" y="1116335"/>
            <a:ext cx="8561139" cy="2232248"/>
          </a:xfrm>
        </p:spPr>
        <p:txBody>
          <a:bodyPr anchor="t"/>
          <a:lstStyle>
            <a:lvl1pPr algn="l">
              <a:defRPr sz="4600" b="1" cap="all"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2039" y="3781425"/>
            <a:ext cx="8561139" cy="3314700"/>
          </a:xfrm>
        </p:spPr>
        <p:txBody>
          <a:bodyPr anchor="t"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20425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104085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6127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8170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60212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12255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64297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16339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Номер слайда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1600" y="2110"/>
            <a:ext cx="10691813" cy="7558635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2026" y="552451"/>
            <a:ext cx="8580438" cy="1219200"/>
          </a:xfrm>
        </p:spPr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962026" y="1771650"/>
            <a:ext cx="4234282" cy="5177334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9972" y="1771650"/>
            <a:ext cx="4262505" cy="5177334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2026" y="552450"/>
            <a:ext cx="9196705" cy="12192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2038" y="1771650"/>
            <a:ext cx="4297419" cy="626250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0425" indent="0">
              <a:buNone/>
              <a:defRPr sz="2300" b="1"/>
            </a:lvl2pPr>
            <a:lvl3pPr marL="1040850" indent="0">
              <a:buNone/>
              <a:defRPr sz="2100" b="1"/>
            </a:lvl3pPr>
            <a:lvl4pPr marL="1561275" indent="0">
              <a:buNone/>
              <a:defRPr sz="1800" b="1"/>
            </a:lvl4pPr>
            <a:lvl5pPr marL="2081701" indent="0">
              <a:buNone/>
              <a:defRPr sz="1800" b="1"/>
            </a:lvl5pPr>
            <a:lvl6pPr marL="2602123" indent="0">
              <a:buNone/>
              <a:defRPr sz="1800" b="1"/>
            </a:lvl6pPr>
            <a:lvl7pPr marL="3122551" indent="0">
              <a:buNone/>
              <a:defRPr sz="1800" b="1"/>
            </a:lvl7pPr>
            <a:lvl8pPr marL="3642974" indent="0">
              <a:buNone/>
              <a:defRPr sz="1800" b="1"/>
            </a:lvl8pPr>
            <a:lvl9pPr marL="4163396" indent="0">
              <a:buNone/>
              <a:defRPr sz="18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962038" y="2397901"/>
            <a:ext cx="4297419" cy="4698224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346704" y="1771650"/>
            <a:ext cx="4195762" cy="626250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0425" indent="0">
              <a:buNone/>
              <a:defRPr sz="2300" b="1"/>
            </a:lvl2pPr>
            <a:lvl3pPr marL="1040850" indent="0">
              <a:buNone/>
              <a:defRPr sz="2100" b="1"/>
            </a:lvl3pPr>
            <a:lvl4pPr marL="1561275" indent="0">
              <a:buNone/>
              <a:defRPr sz="1800" b="1"/>
            </a:lvl4pPr>
            <a:lvl5pPr marL="2081701" indent="0">
              <a:buNone/>
              <a:defRPr sz="1800" b="1"/>
            </a:lvl5pPr>
            <a:lvl6pPr marL="2602123" indent="0">
              <a:buNone/>
              <a:defRPr sz="1800" b="1"/>
            </a:lvl6pPr>
            <a:lvl7pPr marL="3122551" indent="0">
              <a:buNone/>
              <a:defRPr sz="1800" b="1"/>
            </a:lvl7pPr>
            <a:lvl8pPr marL="3642974" indent="0">
              <a:buNone/>
              <a:defRPr sz="1800" b="1"/>
            </a:lvl8pPr>
            <a:lvl9pPr marL="4163396" indent="0">
              <a:buNone/>
              <a:defRPr sz="18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5346704" y="2412479"/>
            <a:ext cx="4195762" cy="4683646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1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3" name="Нижний колонтитул 1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1600" y="2110"/>
            <a:ext cx="10691813" cy="7558635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2026" y="552451"/>
            <a:ext cx="9196705" cy="1219200"/>
          </a:xfrm>
        </p:spPr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11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3" name="Нижний колонтитул 1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9578975" y="6474804"/>
            <a:ext cx="663576" cy="720080"/>
          </a:xfrm>
          <a:prstGeom prst="rect">
            <a:avLst/>
          </a:prstGeom>
        </p:spPr>
        <p:txBody>
          <a:bodyPr vert="horz" lIns="104087" tIns="52043" rIns="104087" bIns="52043" rtlCol="0" anchor="ctr">
            <a:normAutofit/>
          </a:bodyPr>
          <a:lstStyle>
            <a:lvl1pPr algn="ctr">
              <a:defRPr sz="2700" i="0">
                <a:solidFill>
                  <a:schemeClr val="bg1"/>
                </a:solidFill>
                <a:latin typeface="+mj-lt"/>
              </a:defRPr>
            </a:lvl1pPr>
          </a:lstStyle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4685" y="301050"/>
            <a:ext cx="3518055" cy="1281214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180822" y="301051"/>
            <a:ext cx="5977908" cy="6453328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4685" y="1582265"/>
            <a:ext cx="3518055" cy="5172114"/>
          </a:xfrm>
        </p:spPr>
        <p:txBody>
          <a:bodyPr/>
          <a:lstStyle>
            <a:lvl1pPr marL="0" indent="0">
              <a:buNone/>
              <a:defRPr sz="1600"/>
            </a:lvl1pPr>
            <a:lvl2pPr marL="520425" indent="0">
              <a:buNone/>
              <a:defRPr sz="1400"/>
            </a:lvl2pPr>
            <a:lvl3pPr marL="1040850" indent="0">
              <a:buNone/>
              <a:defRPr sz="1100"/>
            </a:lvl3pPr>
            <a:lvl4pPr marL="1561275" indent="0">
              <a:buNone/>
              <a:defRPr sz="1000"/>
            </a:lvl4pPr>
            <a:lvl5pPr marL="2081701" indent="0">
              <a:buNone/>
              <a:defRPr sz="1000"/>
            </a:lvl5pPr>
            <a:lvl6pPr marL="2602123" indent="0">
              <a:buNone/>
              <a:defRPr sz="1000"/>
            </a:lvl6pPr>
            <a:lvl7pPr marL="3122551" indent="0">
              <a:buNone/>
              <a:defRPr sz="1000"/>
            </a:lvl7pPr>
            <a:lvl8pPr marL="3642974" indent="0">
              <a:buNone/>
              <a:defRPr sz="1000"/>
            </a:lvl8pPr>
            <a:lvl9pPr marL="4163396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54225" y="540277"/>
            <a:ext cx="8588251" cy="1224136"/>
          </a:xfrm>
          <a:prstGeom prst="rect">
            <a:avLst/>
          </a:prstGeom>
        </p:spPr>
        <p:txBody>
          <a:bodyPr vert="horz" lIns="104087" tIns="52043" rIns="104087" bIns="52043" rtlCol="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54225" y="1764295"/>
            <a:ext cx="8588251" cy="5331830"/>
          </a:xfrm>
          <a:prstGeom prst="rect">
            <a:avLst/>
          </a:prstGeom>
        </p:spPr>
        <p:txBody>
          <a:bodyPr vert="horz" lIns="104087" tIns="52043" rIns="104087" bIns="52043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534671" y="7008185"/>
            <a:ext cx="2495127" cy="402567"/>
          </a:xfrm>
          <a:prstGeom prst="rect">
            <a:avLst/>
          </a:prstGeom>
        </p:spPr>
        <p:txBody>
          <a:bodyPr vert="horz" lIns="104087" tIns="52043" rIns="104087" bIns="52043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653582" y="7008185"/>
            <a:ext cx="3386243" cy="402567"/>
          </a:xfrm>
          <a:prstGeom prst="rect">
            <a:avLst/>
          </a:prstGeom>
        </p:spPr>
        <p:txBody>
          <a:bodyPr vert="horz" lIns="104087" tIns="52043" rIns="104087" bIns="52043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9734554" y="6660951"/>
            <a:ext cx="724718" cy="696626"/>
          </a:xfrm>
          <a:prstGeom prst="rect">
            <a:avLst/>
          </a:prstGeom>
        </p:spPr>
        <p:txBody>
          <a:bodyPr vert="horz" lIns="104087" tIns="52043" rIns="104087" bIns="52043" rtlCol="0" anchor="ctr">
            <a:normAutofit/>
          </a:bodyPr>
          <a:lstStyle>
            <a:lvl1pPr algn="ctr">
              <a:lnSpc>
                <a:spcPts val="2400"/>
              </a:lnSpc>
              <a:defRPr sz="2700">
                <a:solidFill>
                  <a:schemeClr val="bg1"/>
                </a:solidFill>
              </a:defRPr>
            </a:lvl1pPr>
          </a:lstStyle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hdr="0" ftr="0" dt="0"/>
  <p:txStyles>
    <p:titleStyle>
      <a:lvl1pPr algn="l" defTabSz="1040850" rtl="0" eaLnBrk="1" latinLnBrk="0" hangingPunct="1">
        <a:lnSpc>
          <a:spcPts val="5194"/>
        </a:lnSpc>
        <a:spcBef>
          <a:spcPct val="0"/>
        </a:spcBef>
        <a:buNone/>
        <a:defRPr sz="4200" b="1" i="0" kern="1200">
          <a:solidFill>
            <a:srgbClr val="005AA9"/>
          </a:solidFill>
          <a:latin typeface="+mj-lt"/>
          <a:ea typeface="+mj-ea"/>
          <a:cs typeface="+mj-cs"/>
        </a:defRPr>
      </a:lvl1pPr>
    </p:titleStyle>
    <p:bodyStyle>
      <a:lvl1pPr marL="362765" indent="0" algn="l" defTabSz="1040850" rtl="0" eaLnBrk="1" latinLnBrk="0" hangingPunct="1">
        <a:spcBef>
          <a:spcPct val="20000"/>
        </a:spcBef>
        <a:buFont typeface="+mj-lt"/>
        <a:buNone/>
        <a:defRPr sz="3700" b="0" i="0" kern="1200">
          <a:solidFill>
            <a:srgbClr val="005AA9"/>
          </a:solidFill>
          <a:latin typeface="+mj-lt"/>
          <a:ea typeface="+mn-ea"/>
          <a:cs typeface="+mn-cs"/>
        </a:defRPr>
      </a:lvl1pPr>
      <a:lvl2pPr marL="362765" indent="0" algn="l" defTabSz="1040850" rtl="0" eaLnBrk="1" latinLnBrk="0" hangingPunct="1">
        <a:spcBef>
          <a:spcPct val="20000"/>
        </a:spcBef>
        <a:buFont typeface="Arial" pitchFamily="34" charset="0"/>
        <a:buNone/>
        <a:defRPr sz="2400" b="0" i="0" kern="1200">
          <a:solidFill>
            <a:srgbClr val="504F53"/>
          </a:solidFill>
          <a:latin typeface="+mj-lt"/>
          <a:ea typeface="+mn-ea"/>
          <a:cs typeface="+mn-cs"/>
        </a:defRPr>
      </a:lvl2pPr>
      <a:lvl3pPr marL="711282" indent="-259799" algn="l" defTabSz="1040850" rtl="0" eaLnBrk="1" latinLnBrk="0" hangingPunct="1">
        <a:spcBef>
          <a:spcPct val="20000"/>
        </a:spcBef>
        <a:buFont typeface="Arial" pitchFamily="34" charset="0"/>
        <a:buChar char="•"/>
        <a:defRPr sz="2400" b="0" i="0" kern="1200">
          <a:solidFill>
            <a:srgbClr val="504F53"/>
          </a:solidFill>
          <a:latin typeface="+mj-lt"/>
          <a:ea typeface="+mn-ea"/>
          <a:cs typeface="+mn-cs"/>
        </a:defRPr>
      </a:lvl3pPr>
      <a:lvl4pPr marL="0" indent="359599" algn="just" defTabSz="1040850" rtl="0" eaLnBrk="1" latinLnBrk="0" hangingPunct="1">
        <a:lnSpc>
          <a:spcPts val="1800"/>
        </a:lnSpc>
        <a:spcBef>
          <a:spcPts val="400"/>
        </a:spcBef>
        <a:buFont typeface="Arial" pitchFamily="34" charset="0"/>
        <a:buNone/>
        <a:tabLst/>
        <a:defRPr sz="1600" b="0" i="0" kern="1200">
          <a:solidFill>
            <a:srgbClr val="504F53"/>
          </a:solidFill>
          <a:latin typeface="+mj-lt"/>
          <a:ea typeface="+mn-ea"/>
          <a:cs typeface="+mn-cs"/>
        </a:defRPr>
      </a:lvl4pPr>
      <a:lvl5pPr marL="1432066" indent="0" algn="l" defTabSz="1040850" rtl="0" eaLnBrk="1" latinLnBrk="0" hangingPunct="1">
        <a:lnSpc>
          <a:spcPts val="1800"/>
        </a:lnSpc>
        <a:spcBef>
          <a:spcPts val="400"/>
        </a:spcBef>
        <a:buFont typeface="Arial" pitchFamily="34" charset="0"/>
        <a:buNone/>
        <a:defRPr sz="1400" b="0" i="0" kern="1200">
          <a:solidFill>
            <a:srgbClr val="8D8C90"/>
          </a:solidFill>
          <a:latin typeface="+mj-lt"/>
          <a:ea typeface="+mn-ea"/>
          <a:cs typeface="+mn-cs"/>
        </a:defRPr>
      </a:lvl5pPr>
      <a:lvl6pPr marL="2862336" indent="-260212" algn="l" defTabSz="1040850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82761" indent="-260212" algn="l" defTabSz="1040850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903188" indent="-260212" algn="l" defTabSz="1040850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423612" indent="-260212" algn="l" defTabSz="1040850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104085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20425" algn="l" defTabSz="104085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40850" algn="l" defTabSz="104085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561275" algn="l" defTabSz="104085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081701" algn="l" defTabSz="104085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02123" algn="l" defTabSz="104085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22551" algn="l" defTabSz="104085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42974" algn="l" defTabSz="104085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63396" algn="l" defTabSz="104085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microsoft.com/office/2007/relationships/hdphoto" Target="../media/hdphoto1.wdp"/><Relationship Id="rId3" Type="http://schemas.openxmlformats.org/officeDocument/2006/relationships/image" Target="../media/image4.gif"/><Relationship Id="rId7" Type="http://schemas.openxmlformats.org/officeDocument/2006/relationships/image" Target="../media/image8.png"/><Relationship Id="rId12" Type="http://schemas.openxmlformats.org/officeDocument/2006/relationships/image" Target="../media/image1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11" Type="http://schemas.openxmlformats.org/officeDocument/2006/relationships/image" Target="../media/image12.jpeg"/><Relationship Id="rId5" Type="http://schemas.openxmlformats.org/officeDocument/2006/relationships/image" Target="../media/image6.gif"/><Relationship Id="rId10" Type="http://schemas.openxmlformats.org/officeDocument/2006/relationships/image" Target="../media/image11.png"/><Relationship Id="rId4" Type="http://schemas.openxmlformats.org/officeDocument/2006/relationships/image" Target="../media/image5.gif"/><Relationship Id="rId9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Кольцо 12"/>
          <p:cNvSpPr/>
          <p:nvPr/>
        </p:nvSpPr>
        <p:spPr>
          <a:xfrm>
            <a:off x="1098228" y="1453754"/>
            <a:ext cx="7776864" cy="5567237"/>
          </a:xfrm>
          <a:prstGeom prst="donut">
            <a:avLst>
              <a:gd name="adj" fmla="val 8168"/>
            </a:avLst>
          </a:prstGeom>
          <a:solidFill>
            <a:schemeClr val="accent1">
              <a:lumMod val="60000"/>
              <a:lumOff val="40000"/>
              <a:alpha val="37000"/>
            </a:schemeClr>
          </a:solidFill>
          <a:ln w="19050">
            <a:noFill/>
            <a:prstDash val="sysDash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248" tIns="45625" rIns="91248" bIns="45625" spcCol="0"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 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804670" y="138668"/>
            <a:ext cx="9582589" cy="914400"/>
          </a:xfrm>
          <a:prstGeom prst="rect">
            <a:avLst/>
          </a:prstGeom>
        </p:spPr>
        <p:txBody>
          <a:bodyPr vert="horz" wrap="none" lIns="104306" tIns="52153" rIns="104306" bIns="52153" rtlCol="0" anchor="ctr">
            <a:normAutofit/>
          </a:bodyPr>
          <a:lstStyle/>
          <a:p>
            <a:pPr marL="0" marR="0" indent="0" algn="l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rPr>
              <a:t>ОСНОВНЫЕ ПОКАЗАТЕЛИ ДЕЯТЕЛЬНОСТИ ФНС РОССИИ ЗА 2018 ГОД</a:t>
            </a:r>
          </a:p>
        </p:txBody>
      </p:sp>
      <p:sp>
        <p:nvSpPr>
          <p:cNvPr id="93" name="TextBox 92"/>
          <p:cNvSpPr txBox="1"/>
          <p:nvPr/>
        </p:nvSpPr>
        <p:spPr>
          <a:xfrm>
            <a:off x="6918294" y="1123381"/>
            <a:ext cx="3240360" cy="728917"/>
          </a:xfrm>
          <a:prstGeom prst="rect">
            <a:avLst/>
          </a:prstGeom>
        </p:spPr>
        <p:txBody>
          <a:bodyPr vert="horz" wrap="none" lIns="104306" tIns="52153" rIns="104306" bIns="52153" rtlCol="0" anchor="ctr">
            <a:normAutofit/>
          </a:bodyPr>
          <a:lstStyle>
            <a:defPPr>
              <a:defRPr lang="ru-RU"/>
            </a:defPPr>
            <a:lvl1pPr marR="0" indent="0" algn="ctr" defTabSz="1043056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500" b="1" i="0" u="none" strike="noStrike" cap="none" spc="0" normalizeH="0" baseline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r>
              <a:rPr lang="ru-RU" sz="1300" dirty="0"/>
              <a:t>КОЛИЧЕСТВО ВЫЕЗДНЫХ </a:t>
            </a:r>
            <a:endParaRPr lang="ru-RU" sz="1300" dirty="0" smtClean="0"/>
          </a:p>
          <a:p>
            <a:r>
              <a:rPr lang="ru-RU" sz="1300" dirty="0" smtClean="0"/>
              <a:t>НАЛОГОВЫХ </a:t>
            </a:r>
            <a:r>
              <a:rPr lang="ru-RU" sz="1300" dirty="0"/>
              <a:t>ПРОВЕРОК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4738152" y="822607"/>
            <a:ext cx="3056820" cy="728917"/>
          </a:xfrm>
          <a:prstGeom prst="rect">
            <a:avLst/>
          </a:prstGeom>
        </p:spPr>
        <p:txBody>
          <a:bodyPr vert="horz" wrap="none" lIns="104306" tIns="52153" rIns="104306" bIns="52153" rtlCol="0" anchor="ctr">
            <a:normAutofit/>
          </a:bodyPr>
          <a:lstStyle>
            <a:defPPr>
              <a:defRPr lang="ru-RU"/>
            </a:defPPr>
            <a:lvl1pPr marR="0" indent="0" algn="ctr" defTabSz="1043056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500" b="1" i="0" u="none" strike="noStrike" cap="none" spc="0" normalizeH="0" baseline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r>
              <a:rPr lang="ru-RU" sz="1300" dirty="0"/>
              <a:t>ДОНАЧИСЛЕНО НА ОДНУ </a:t>
            </a:r>
            <a:endParaRPr lang="ru-RU" sz="1300" dirty="0" smtClean="0"/>
          </a:p>
          <a:p>
            <a:r>
              <a:rPr lang="ru-RU" sz="1300" dirty="0" smtClean="0"/>
              <a:t>ВЫЕЗДНУЮ ПРОВЕРКУ</a:t>
            </a:r>
            <a:endParaRPr lang="ru-RU" sz="1300" dirty="0"/>
          </a:p>
        </p:txBody>
      </p:sp>
      <p:pic>
        <p:nvPicPr>
          <p:cNvPr id="1027" name="Picture 3" descr="\\10.200.101.36\папка отдела ммп\Коллегии\картинки\Аниме\пр копия.gif"/>
          <p:cNvPicPr>
            <a:picLocks noChangeAspect="1" noChangeArrowheads="1"/>
          </p:cNvPicPr>
          <p:nvPr/>
        </p:nvPicPr>
        <p:blipFill>
          <a:blip r:embed="rId3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39241" y="1404367"/>
            <a:ext cx="870001" cy="870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5" name="TextBox 64"/>
          <p:cNvSpPr txBox="1"/>
          <p:nvPr/>
        </p:nvSpPr>
        <p:spPr>
          <a:xfrm>
            <a:off x="6367872" y="1862222"/>
            <a:ext cx="576064" cy="398013"/>
          </a:xfrm>
          <a:prstGeom prst="rect">
            <a:avLst/>
          </a:prstGeom>
        </p:spPr>
        <p:txBody>
          <a:bodyPr vert="horz" wrap="none" lIns="104306" tIns="52153" rIns="104306" bIns="52153" rtlCol="0" anchor="ctr">
            <a:noAutofit/>
          </a:bodyPr>
          <a:lstStyle>
            <a:defPPr>
              <a:defRPr lang="ru-RU"/>
            </a:defPPr>
            <a:lvl1pPr marR="0" indent="0" defTabSz="1043056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1" i="0" u="none" strike="noStrike" cap="none" spc="0" normalizeH="0" baseline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r>
              <a:rPr lang="ru-RU" sz="1800" dirty="0" smtClean="0"/>
              <a:t>15,7 </a:t>
            </a:r>
            <a:r>
              <a:rPr lang="ru-RU" sz="1050" dirty="0" smtClean="0"/>
              <a:t>МЛН. РУБ.</a:t>
            </a:r>
            <a:endParaRPr lang="ru-RU" sz="1050" dirty="0"/>
          </a:p>
        </p:txBody>
      </p:sp>
      <p:pic>
        <p:nvPicPr>
          <p:cNvPr id="66" name="Picture 2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798727">
            <a:off x="7458119" y="1927866"/>
            <a:ext cx="1712626" cy="9487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7" name="TextBox 66"/>
          <p:cNvSpPr txBox="1"/>
          <p:nvPr/>
        </p:nvSpPr>
        <p:spPr>
          <a:xfrm>
            <a:off x="8347996" y="1718390"/>
            <a:ext cx="576064" cy="398013"/>
          </a:xfrm>
          <a:prstGeom prst="rect">
            <a:avLst/>
          </a:prstGeom>
        </p:spPr>
        <p:txBody>
          <a:bodyPr vert="horz" wrap="none" lIns="104306" tIns="52153" rIns="104306" bIns="52153" rtlCol="0" anchor="ctr">
            <a:noAutofit/>
          </a:bodyPr>
          <a:lstStyle>
            <a:defPPr>
              <a:defRPr lang="ru-RU"/>
            </a:defPPr>
            <a:lvl1pPr marR="0" indent="0" defTabSz="1043056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1" i="0" u="none" strike="noStrike" cap="none" spc="0" normalizeH="0" baseline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r>
              <a:rPr lang="ru-RU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26,0 </a:t>
            </a:r>
            <a:r>
              <a:rPr lang="ru-RU" sz="105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ТЫС. ЕД.</a:t>
            </a:r>
            <a:endParaRPr lang="ru-RU" sz="105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69" name="Picture 2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8911" y="3570437"/>
            <a:ext cx="1157580" cy="121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4" name="TextBox 73"/>
          <p:cNvSpPr txBox="1"/>
          <p:nvPr/>
        </p:nvSpPr>
        <p:spPr>
          <a:xfrm>
            <a:off x="6315948" y="1540890"/>
            <a:ext cx="576064" cy="398013"/>
          </a:xfrm>
          <a:prstGeom prst="rect">
            <a:avLst/>
          </a:prstGeom>
        </p:spPr>
        <p:txBody>
          <a:bodyPr vert="horz" wrap="none" lIns="104306" tIns="52153" rIns="104306" bIns="52153" rtlCol="0" anchor="ctr">
            <a:noAutofit/>
          </a:bodyPr>
          <a:lstStyle>
            <a:defPPr>
              <a:defRPr lang="ru-RU"/>
            </a:defPPr>
            <a:lvl1pPr marR="0" indent="0" defTabSz="1043056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1" i="0" u="none" strike="noStrike" cap="none" spc="0" normalizeH="0" baseline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r>
              <a:rPr lang="ru-RU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13,6 </a:t>
            </a:r>
            <a:r>
              <a:rPr lang="ru-RU" sz="105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МЛН. РУБ.</a:t>
            </a:r>
            <a:endParaRPr lang="ru-RU" sz="105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6135302" y="3048755"/>
            <a:ext cx="4153193" cy="936104"/>
          </a:xfrm>
          <a:prstGeom prst="rect">
            <a:avLst/>
          </a:prstGeom>
        </p:spPr>
        <p:txBody>
          <a:bodyPr vert="horz" wrap="none" lIns="104306" tIns="52153" rIns="104306" bIns="52153" rtlCol="0" anchor="ctr">
            <a:normAutofit/>
          </a:bodyPr>
          <a:lstStyle/>
          <a:p>
            <a:pPr marL="0" marR="0" indent="0" algn="ctr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ru-RU" sz="1300" b="1" dirty="0" smtClean="0">
                <a:solidFill>
                  <a:schemeClr val="tx2">
                    <a:lumMod val="75000"/>
                  </a:schemeClr>
                </a:solidFill>
                <a:latin typeface="Arial Narrow" panose="020B0606020202030204" pitchFamily="34" charset="0"/>
                <a:ea typeface="+mj-ea"/>
                <a:cs typeface="+mj-cs"/>
              </a:rPr>
              <a:t>КОЛИЧЕСТВО РЕШЕНИЙ СУДОВ</a:t>
            </a:r>
            <a:r>
              <a:rPr kumimoji="0" lang="ru-RU" sz="13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rPr>
              <a:t> ПО СПОРАМ ,</a:t>
            </a:r>
          </a:p>
          <a:p>
            <a:pPr marL="0" marR="0" indent="0" algn="ctr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ru-RU" sz="13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rPr>
              <a:t>ПРОШЕДШИМ</a:t>
            </a:r>
            <a:r>
              <a:rPr kumimoji="0" lang="ru-RU" sz="1300" b="1" i="0" u="none" strike="noStrike" kern="1200" cap="none" spc="0" normalizeH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rPr>
              <a:t> </a:t>
            </a:r>
            <a:r>
              <a:rPr lang="ru-RU" sz="1300" b="1" dirty="0" smtClean="0">
                <a:solidFill>
                  <a:schemeClr val="tx2">
                    <a:lumMod val="75000"/>
                  </a:schemeClr>
                </a:solidFill>
                <a:latin typeface="Arial Narrow" panose="020B0606020202030204" pitchFamily="34" charset="0"/>
                <a:ea typeface="+mj-ea"/>
                <a:cs typeface="+mj-cs"/>
              </a:rPr>
              <a:t>Д</a:t>
            </a:r>
            <a:r>
              <a:rPr kumimoji="0" lang="ru-RU" sz="1300" b="1" i="0" u="none" strike="noStrike" kern="1200" cap="none" spc="0" normalizeH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rPr>
              <a:t>ОСУДЕБНОЕ УРЕГУЛИРОВАНИЕ</a:t>
            </a:r>
            <a:endParaRPr kumimoji="0" lang="ru-RU" sz="1300" b="1" i="0" u="none" strike="noStrike" kern="1200" cap="none" spc="0" normalizeH="0" baseline="0" noProof="0" dirty="0" smtClean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uLnTx/>
              <a:uFillTx/>
              <a:latin typeface="Arial Narrow" panose="020B0606020202030204" pitchFamily="34" charset="0"/>
              <a:ea typeface="+mj-ea"/>
              <a:cs typeface="+mj-cs"/>
            </a:endParaRPr>
          </a:p>
        </p:txBody>
      </p:sp>
      <p:pic>
        <p:nvPicPr>
          <p:cNvPr id="32" name="Picture 2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EA"/>
              </a:clrFrom>
              <a:clrTo>
                <a:srgbClr val="FFFFEA">
                  <a:alpha val="0"/>
                </a:srgbClr>
              </a:clrTo>
            </a:clrChange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520" y="3918153"/>
            <a:ext cx="846749" cy="760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3" name="TextBox 32"/>
          <p:cNvSpPr txBox="1"/>
          <p:nvPr/>
        </p:nvSpPr>
        <p:spPr>
          <a:xfrm>
            <a:off x="8119390" y="4082014"/>
            <a:ext cx="576064" cy="398013"/>
          </a:xfrm>
          <a:prstGeom prst="rect">
            <a:avLst/>
          </a:prstGeom>
        </p:spPr>
        <p:txBody>
          <a:bodyPr vert="horz" wrap="none" lIns="104306" tIns="52153" rIns="104306" bIns="52153" rtlCol="0" anchor="ctr">
            <a:noAutofit/>
          </a:bodyPr>
          <a:lstStyle>
            <a:defPPr>
              <a:defRPr lang="ru-RU"/>
            </a:defPPr>
            <a:lvl1pPr marR="0" indent="0" defTabSz="1043056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1" i="0" u="none" strike="noStrike" cap="none" spc="0" normalizeH="0" baseline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r>
              <a:rPr lang="ru-RU" sz="1800" dirty="0" smtClean="0"/>
              <a:t>9,7 </a:t>
            </a:r>
            <a:r>
              <a:rPr lang="ru-RU" sz="1050" dirty="0" smtClean="0"/>
              <a:t>ТЫС</a:t>
            </a:r>
            <a:r>
              <a:rPr lang="ru-RU" sz="1050" dirty="0"/>
              <a:t>. ДЕЛ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7972635" y="3740897"/>
            <a:ext cx="576064" cy="398013"/>
          </a:xfrm>
          <a:prstGeom prst="rect">
            <a:avLst/>
          </a:prstGeom>
        </p:spPr>
        <p:txBody>
          <a:bodyPr vert="horz" wrap="none" lIns="104306" tIns="52153" rIns="104306" bIns="52153" rtlCol="0" anchor="ctr">
            <a:noAutofit/>
          </a:bodyPr>
          <a:lstStyle>
            <a:defPPr>
              <a:defRPr lang="ru-RU"/>
            </a:defPPr>
            <a:lvl1pPr marR="0" indent="0" defTabSz="1043056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1" i="0" u="none" strike="noStrike" cap="none" spc="0" normalizeH="0" baseline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r>
              <a:rPr lang="ru-RU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9,9 </a:t>
            </a:r>
            <a:r>
              <a:rPr lang="ru-RU" sz="105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ТЫС. ДЕЛ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3765859" y="5825831"/>
            <a:ext cx="3741081" cy="457200"/>
          </a:xfrm>
          <a:prstGeom prst="rect">
            <a:avLst/>
          </a:prstGeom>
          <a:noFill/>
        </p:spPr>
        <p:txBody>
          <a:bodyPr vert="horz" wrap="none" lIns="104087" tIns="52043" rIns="104087" bIns="52043" rtlCol="0" anchor="ctr">
            <a:noAutofit/>
          </a:bodyPr>
          <a:lstStyle>
            <a:defPPr>
              <a:defRPr lang="ru-RU"/>
            </a:defPPr>
            <a:lvl1pPr defTabSz="1040850">
              <a:spcBef>
                <a:spcPct val="0"/>
              </a:spcBef>
              <a:defRPr sz="1600" b="1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pPr algn="ctr"/>
            <a:r>
              <a:rPr lang="ru-RU" sz="1300" dirty="0" smtClean="0">
                <a:solidFill>
                  <a:schemeClr val="tx2">
                    <a:lumMod val="75000"/>
                  </a:schemeClr>
                </a:solidFill>
              </a:rPr>
              <a:t>ОТНОШЕНИЕ ЗАДОЛЖЕННОСТИ К </a:t>
            </a:r>
          </a:p>
          <a:p>
            <a:pPr algn="ctr"/>
            <a:r>
              <a:rPr lang="ru-RU" sz="1300" dirty="0" smtClean="0">
                <a:solidFill>
                  <a:schemeClr val="tx2">
                    <a:lumMod val="75000"/>
                  </a:schemeClr>
                </a:solidFill>
              </a:rPr>
              <a:t>ПОСТУПЛЕНИЯМ</a:t>
            </a:r>
            <a:endParaRPr lang="ru-RU" sz="1300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38" name="Picture 2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120391">
            <a:off x="4746176" y="6452646"/>
            <a:ext cx="869967" cy="8105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9" name="TextBox 38"/>
          <p:cNvSpPr txBox="1"/>
          <p:nvPr/>
        </p:nvSpPr>
        <p:spPr>
          <a:xfrm>
            <a:off x="5765529" y="6807833"/>
            <a:ext cx="576064" cy="398013"/>
          </a:xfrm>
          <a:prstGeom prst="rect">
            <a:avLst/>
          </a:prstGeom>
        </p:spPr>
        <p:txBody>
          <a:bodyPr vert="horz" wrap="none" lIns="104306" tIns="52153" rIns="104306" bIns="52153" rtlCol="0" anchor="ctr">
            <a:noAutofit/>
          </a:bodyPr>
          <a:lstStyle>
            <a:defPPr>
              <a:defRPr lang="ru-RU"/>
            </a:defPPr>
            <a:lvl1pPr marR="0" indent="0" defTabSz="1043056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1" i="0" u="none" strike="noStrike" cap="none" spc="0" normalizeH="0" baseline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r>
              <a:rPr lang="ru-RU" sz="2400" dirty="0" smtClean="0">
                <a:solidFill>
                  <a:schemeClr val="accent6">
                    <a:lumMod val="75000"/>
                  </a:schemeClr>
                </a:solidFill>
              </a:rPr>
              <a:t>8%*</a:t>
            </a:r>
            <a:endParaRPr lang="ru-RU" sz="24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1818301" y="4531181"/>
            <a:ext cx="576064" cy="398013"/>
          </a:xfrm>
          <a:prstGeom prst="rect">
            <a:avLst/>
          </a:prstGeom>
        </p:spPr>
        <p:txBody>
          <a:bodyPr vert="horz" wrap="none" lIns="104306" tIns="52153" rIns="104306" bIns="52153" rtlCol="0" anchor="ctr">
            <a:noAutofit/>
          </a:bodyPr>
          <a:lstStyle>
            <a:defPPr>
              <a:defRPr lang="ru-RU"/>
            </a:defPPr>
            <a:lvl1pPr marR="0" indent="0" defTabSz="1043056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1" i="0" u="none" strike="noStrike" cap="none" spc="0" normalizeH="0" baseline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r>
              <a:rPr lang="ru-RU" sz="1800" smtClean="0"/>
              <a:t>84,1%</a:t>
            </a:r>
            <a:endParaRPr lang="ru-RU" sz="1800" dirty="0"/>
          </a:p>
        </p:txBody>
      </p:sp>
      <p:sp>
        <p:nvSpPr>
          <p:cNvPr id="45" name="TextBox 44"/>
          <p:cNvSpPr txBox="1"/>
          <p:nvPr/>
        </p:nvSpPr>
        <p:spPr>
          <a:xfrm>
            <a:off x="105763" y="3559876"/>
            <a:ext cx="3439209" cy="848041"/>
          </a:xfrm>
          <a:prstGeom prst="rect">
            <a:avLst/>
          </a:prstGeom>
        </p:spPr>
        <p:txBody>
          <a:bodyPr vert="horz" wrap="none" lIns="104306" tIns="52153" rIns="104306" bIns="52153" rtlCol="0" anchor="ctr">
            <a:normAutofit/>
          </a:bodyPr>
          <a:lstStyle/>
          <a:p>
            <a:pPr marL="0" marR="0" indent="0" algn="ctr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ru-RU" sz="13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rPr>
              <a:t>ДОЛЯ НАЛОГОПЛАТЕЛЬЩИКОВ, </a:t>
            </a:r>
          </a:p>
          <a:p>
            <a:pPr marL="0" marR="0" indent="0" algn="ctr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ru-RU" sz="13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rPr>
              <a:t>УДОВЛЕТВОРИТЕЛЬНО ОЦЕНИВАЮЩИХ </a:t>
            </a:r>
          </a:p>
          <a:p>
            <a:pPr marL="0" marR="0" indent="0" algn="ctr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ru-RU" sz="13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rPr>
              <a:t>КАЧЕСТВО РАБОТЫ НАЛОГОВЫХ ОРГАНОВ </a:t>
            </a:r>
          </a:p>
        </p:txBody>
      </p:sp>
      <p:pic>
        <p:nvPicPr>
          <p:cNvPr id="46" name="Picture 7"/>
          <p:cNvPicPr>
            <a:picLocks noChangeAspect="1" noChangeArrowheads="1"/>
          </p:cNvPicPr>
          <p:nvPr/>
        </p:nvPicPr>
        <p:blipFill>
          <a:blip r:embed="rId8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9224" y="4308525"/>
            <a:ext cx="640297" cy="8499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8" name="TextBox 47"/>
          <p:cNvSpPr txBox="1"/>
          <p:nvPr/>
        </p:nvSpPr>
        <p:spPr>
          <a:xfrm>
            <a:off x="1684386" y="4233690"/>
            <a:ext cx="576064" cy="398013"/>
          </a:xfrm>
          <a:prstGeom prst="rect">
            <a:avLst/>
          </a:prstGeom>
        </p:spPr>
        <p:txBody>
          <a:bodyPr vert="horz" wrap="none" lIns="104306" tIns="52153" rIns="104306" bIns="52153" rtlCol="0" anchor="ctr">
            <a:noAutofit/>
          </a:bodyPr>
          <a:lstStyle>
            <a:defPPr>
              <a:defRPr lang="ru-RU"/>
            </a:defPPr>
            <a:lvl1pPr marR="0" indent="0" defTabSz="1043056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1" i="0" u="none" strike="noStrike" cap="none" spc="0" normalizeH="0" baseline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r>
              <a:rPr lang="ru-RU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83,9%</a:t>
            </a:r>
            <a:endParaRPr lang="ru-RU" sz="1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1862211" y="2886017"/>
            <a:ext cx="525474" cy="426074"/>
          </a:xfrm>
          <a:prstGeom prst="rect">
            <a:avLst/>
          </a:prstGeom>
        </p:spPr>
        <p:txBody>
          <a:bodyPr vert="horz" wrap="none" lIns="104306" tIns="52153" rIns="104306" bIns="52153" rtlCol="0" anchor="ctr">
            <a:noAutofit/>
          </a:bodyPr>
          <a:lstStyle/>
          <a:p>
            <a:pPr marL="0" marR="0" indent="0" algn="l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ru-RU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rPr>
              <a:t>87%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-4075" y="1619703"/>
            <a:ext cx="3539423" cy="1049829"/>
          </a:xfrm>
          <a:prstGeom prst="rect">
            <a:avLst/>
          </a:prstGeom>
        </p:spPr>
        <p:txBody>
          <a:bodyPr vert="horz" wrap="none" lIns="104306" tIns="52153" rIns="104306" bIns="52153" rtlCol="0" anchor="ctr">
            <a:normAutofit/>
          </a:bodyPr>
          <a:lstStyle/>
          <a:p>
            <a:pPr marL="0" marR="0" indent="0" algn="ctr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ru-RU" sz="13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rPr>
              <a:t>ДОЛЯ НАЛОГОПЛАТЕЛЬЩИКОВ, </a:t>
            </a:r>
          </a:p>
          <a:p>
            <a:pPr marL="0" marR="0" indent="0" algn="ctr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ru-RU" sz="13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rPr>
              <a:t>УДОВЛЕТВОРИТЕЛЬНО </a:t>
            </a:r>
          </a:p>
          <a:p>
            <a:pPr marL="0" marR="0" indent="0" algn="ctr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ru-RU" sz="13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rPr>
              <a:t>ОЦЕНИВАЮЩИХ РАБОТУ ФНС РОССИИ</a:t>
            </a:r>
          </a:p>
          <a:p>
            <a:pPr marL="0" marR="0" indent="0" algn="ctr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ru-RU" sz="1300" b="1" dirty="0" smtClean="0">
                <a:solidFill>
                  <a:schemeClr val="tx2">
                    <a:lumMod val="75000"/>
                  </a:schemeClr>
                </a:solidFill>
                <a:latin typeface="Arial Narrow" panose="020B0606020202030204" pitchFamily="34" charset="0"/>
                <a:ea typeface="+mj-ea"/>
                <a:cs typeface="+mj-cs"/>
              </a:rPr>
              <a:t>ПО ПРОТИВОДЕЙСТВИЮ КОРРУПЦИИ</a:t>
            </a:r>
            <a:endParaRPr kumimoji="0" lang="ru-RU" sz="1300" b="1" i="0" u="none" strike="noStrike" kern="1200" cap="none" spc="0" normalizeH="0" baseline="0" noProof="0" dirty="0" smtClean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uLnTx/>
              <a:uFillTx/>
              <a:latin typeface="Arial Narrow" panose="020B0606020202030204" pitchFamily="34" charset="0"/>
              <a:ea typeface="+mj-ea"/>
              <a:cs typeface="+mj-cs"/>
            </a:endParaRPr>
          </a:p>
        </p:txBody>
      </p:sp>
      <p:pic>
        <p:nvPicPr>
          <p:cNvPr id="51" name="Picture 3"/>
          <p:cNvPicPr>
            <a:picLocks noChangeAspect="1" noChangeArrowheads="1"/>
          </p:cNvPicPr>
          <p:nvPr/>
        </p:nvPicPr>
        <p:blipFill>
          <a:blip r:embed="rId9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9559" y="2851594"/>
            <a:ext cx="441701" cy="4417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2" name="Прямоугольник 51"/>
          <p:cNvSpPr/>
          <p:nvPr/>
        </p:nvSpPr>
        <p:spPr>
          <a:xfrm>
            <a:off x="882204" y="2628503"/>
            <a:ext cx="614713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800" b="1" cap="none" spc="0" dirty="0" smtClean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X</a:t>
            </a:r>
            <a:endParaRPr lang="ru-RU" sz="4800" b="1" cap="none" spc="0" dirty="0">
              <a:ln w="1905"/>
              <a:solidFill>
                <a:srgbClr val="C0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1775348" y="2556495"/>
            <a:ext cx="525474" cy="426074"/>
          </a:xfrm>
          <a:prstGeom prst="rect">
            <a:avLst/>
          </a:prstGeom>
        </p:spPr>
        <p:txBody>
          <a:bodyPr vert="horz" wrap="none" lIns="104306" tIns="52153" rIns="104306" bIns="52153" rtlCol="0" anchor="ctr">
            <a:noAutofit/>
          </a:bodyPr>
          <a:lstStyle/>
          <a:p>
            <a:pPr marL="0" marR="0" indent="0" algn="l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ru-RU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rPr>
              <a:t>86%</a:t>
            </a:r>
          </a:p>
        </p:txBody>
      </p:sp>
      <p:sp>
        <p:nvSpPr>
          <p:cNvPr id="55" name="Кольцо 54"/>
          <p:cNvSpPr/>
          <p:nvPr/>
        </p:nvSpPr>
        <p:spPr>
          <a:xfrm>
            <a:off x="3965117" y="3071597"/>
            <a:ext cx="2215828" cy="2138560"/>
          </a:xfrm>
          <a:prstGeom prst="donut">
            <a:avLst>
              <a:gd name="adj" fmla="val 16344"/>
            </a:avLst>
          </a:prstGeom>
          <a:solidFill>
            <a:schemeClr val="accent1">
              <a:lumMod val="60000"/>
              <a:lumOff val="40000"/>
            </a:schemeClr>
          </a:solidFill>
          <a:ln w="19050">
            <a:noFill/>
            <a:prstDash val="sysDash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248" tIns="45625" rIns="91248" bIns="45625" spcCol="0"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56" name="Овал 55"/>
          <p:cNvSpPr/>
          <p:nvPr/>
        </p:nvSpPr>
        <p:spPr>
          <a:xfrm>
            <a:off x="5017412" y="3060551"/>
            <a:ext cx="360040" cy="360040"/>
          </a:xfrm>
          <a:prstGeom prst="ellipse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1</a:t>
            </a:r>
            <a:endParaRPr lang="ru-RU" dirty="0"/>
          </a:p>
        </p:txBody>
      </p:sp>
      <p:sp>
        <p:nvSpPr>
          <p:cNvPr id="61" name="Овал 60"/>
          <p:cNvSpPr/>
          <p:nvPr/>
        </p:nvSpPr>
        <p:spPr>
          <a:xfrm>
            <a:off x="5577520" y="3359252"/>
            <a:ext cx="360040" cy="360040"/>
          </a:xfrm>
          <a:prstGeom prst="ellipse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2</a:t>
            </a:r>
            <a:endParaRPr lang="ru-RU" dirty="0"/>
          </a:p>
        </p:txBody>
      </p:sp>
      <p:sp>
        <p:nvSpPr>
          <p:cNvPr id="63" name="Овал 62"/>
          <p:cNvSpPr/>
          <p:nvPr/>
        </p:nvSpPr>
        <p:spPr>
          <a:xfrm>
            <a:off x="5642597" y="4527508"/>
            <a:ext cx="360040" cy="360040"/>
          </a:xfrm>
          <a:prstGeom prst="ellipse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4</a:t>
            </a:r>
            <a:endParaRPr lang="ru-RU" dirty="0"/>
          </a:p>
        </p:txBody>
      </p:sp>
      <p:sp>
        <p:nvSpPr>
          <p:cNvPr id="64" name="Овал 63"/>
          <p:cNvSpPr/>
          <p:nvPr/>
        </p:nvSpPr>
        <p:spPr>
          <a:xfrm>
            <a:off x="5822617" y="3903017"/>
            <a:ext cx="360040" cy="360040"/>
          </a:xfrm>
          <a:prstGeom prst="ellipse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3</a:t>
            </a:r>
            <a:endParaRPr lang="ru-RU" dirty="0"/>
          </a:p>
        </p:txBody>
      </p:sp>
      <p:sp>
        <p:nvSpPr>
          <p:cNvPr id="80" name="Овал 79"/>
          <p:cNvSpPr/>
          <p:nvPr/>
        </p:nvSpPr>
        <p:spPr>
          <a:xfrm>
            <a:off x="4017104" y="4261924"/>
            <a:ext cx="360040" cy="360040"/>
          </a:xfrm>
          <a:prstGeom prst="ellipse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7</a:t>
            </a:r>
            <a:endParaRPr lang="ru-RU" dirty="0"/>
          </a:p>
        </p:txBody>
      </p:sp>
      <p:sp>
        <p:nvSpPr>
          <p:cNvPr id="81" name="Овал 80"/>
          <p:cNvSpPr/>
          <p:nvPr/>
        </p:nvSpPr>
        <p:spPr>
          <a:xfrm>
            <a:off x="4034571" y="3610708"/>
            <a:ext cx="360040" cy="360040"/>
          </a:xfrm>
          <a:prstGeom prst="ellipse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8</a:t>
            </a:r>
            <a:endParaRPr lang="ru-RU" dirty="0"/>
          </a:p>
        </p:txBody>
      </p:sp>
      <p:sp>
        <p:nvSpPr>
          <p:cNvPr id="40" name="TextBox 39"/>
          <p:cNvSpPr txBox="1"/>
          <p:nvPr/>
        </p:nvSpPr>
        <p:spPr>
          <a:xfrm>
            <a:off x="2014611" y="3164649"/>
            <a:ext cx="525474" cy="426074"/>
          </a:xfrm>
          <a:prstGeom prst="rect">
            <a:avLst/>
          </a:prstGeom>
          <a:noFill/>
        </p:spPr>
        <p:txBody>
          <a:bodyPr vert="horz" wrap="none" lIns="104306" tIns="52153" rIns="104306" bIns="52153" rtlCol="0" anchor="ctr">
            <a:noAutofit/>
          </a:bodyPr>
          <a:lstStyle/>
          <a:p>
            <a:pPr marL="0" marR="0" indent="0" algn="l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rPr>
              <a:t>87%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6539672" y="2271188"/>
            <a:ext cx="576064" cy="398013"/>
          </a:xfrm>
          <a:prstGeom prst="rect">
            <a:avLst/>
          </a:prstGeom>
          <a:noFill/>
        </p:spPr>
        <p:txBody>
          <a:bodyPr vert="horz" wrap="none" lIns="104306" tIns="52153" rIns="104306" bIns="52153" rtlCol="0" anchor="ctr">
            <a:noAutofit/>
          </a:bodyPr>
          <a:lstStyle>
            <a:defPPr>
              <a:defRPr lang="ru-RU"/>
            </a:defPPr>
            <a:lvl1pPr marR="0" indent="0" defTabSz="1043056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1" i="0" u="none" strike="noStrike" cap="none" spc="0" normalizeH="0" baseline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r>
              <a:rPr lang="ru-RU" sz="2400" dirty="0" smtClean="0">
                <a:solidFill>
                  <a:schemeClr val="accent6">
                    <a:lumMod val="75000"/>
                  </a:schemeClr>
                </a:solidFill>
              </a:rPr>
              <a:t>22,2 </a:t>
            </a:r>
            <a:r>
              <a:rPr lang="ru-RU" sz="1200" dirty="0" smtClean="0">
                <a:solidFill>
                  <a:schemeClr val="accent6">
                    <a:lumMod val="75000"/>
                  </a:schemeClr>
                </a:solidFill>
              </a:rPr>
              <a:t>МЛН. РУБ.</a:t>
            </a:r>
            <a:endParaRPr lang="ru-RU" sz="12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8598636" y="2015290"/>
            <a:ext cx="576064" cy="398013"/>
          </a:xfrm>
          <a:prstGeom prst="rect">
            <a:avLst/>
          </a:prstGeom>
          <a:noFill/>
        </p:spPr>
        <p:txBody>
          <a:bodyPr vert="horz" wrap="none" lIns="104306" tIns="52153" rIns="104306" bIns="52153" rtlCol="0" anchor="ctr">
            <a:noAutofit/>
          </a:bodyPr>
          <a:lstStyle>
            <a:defPPr>
              <a:defRPr lang="ru-RU"/>
            </a:defPPr>
            <a:lvl1pPr marR="0" indent="0" defTabSz="1043056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1" i="0" u="none" strike="noStrike" cap="none" spc="0" normalizeH="0" baseline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r>
              <a:rPr lang="ru-RU" sz="1800" dirty="0" smtClean="0"/>
              <a:t>20,2 </a:t>
            </a:r>
            <a:r>
              <a:rPr lang="ru-RU" sz="1200" dirty="0"/>
              <a:t>ТЫС. </a:t>
            </a:r>
            <a:r>
              <a:rPr lang="ru-RU" sz="1200" dirty="0" smtClean="0"/>
              <a:t>ЕД.</a:t>
            </a:r>
            <a:endParaRPr lang="ru-RU" sz="1800" dirty="0"/>
          </a:p>
        </p:txBody>
      </p:sp>
      <p:sp>
        <p:nvSpPr>
          <p:cNvPr id="47" name="TextBox 46"/>
          <p:cNvSpPr txBox="1"/>
          <p:nvPr/>
        </p:nvSpPr>
        <p:spPr>
          <a:xfrm>
            <a:off x="8207242" y="4473496"/>
            <a:ext cx="576064" cy="398013"/>
          </a:xfrm>
          <a:prstGeom prst="rect">
            <a:avLst/>
          </a:prstGeom>
          <a:noFill/>
        </p:spPr>
        <p:txBody>
          <a:bodyPr vert="horz" wrap="none" lIns="104306" tIns="52153" rIns="104306" bIns="52153" rtlCol="0" anchor="ctr">
            <a:noAutofit/>
          </a:bodyPr>
          <a:lstStyle>
            <a:defPPr>
              <a:defRPr lang="ru-RU"/>
            </a:defPPr>
            <a:lvl1pPr marR="0" indent="0" defTabSz="1043056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1" i="0" u="none" strike="noStrike" cap="none" spc="0" normalizeH="0" baseline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r>
              <a:rPr lang="ru-RU" sz="2400" dirty="0" smtClean="0">
                <a:solidFill>
                  <a:schemeClr val="accent6">
                    <a:lumMod val="75000"/>
                  </a:schemeClr>
                </a:solidFill>
              </a:rPr>
              <a:t>8,6 </a:t>
            </a:r>
            <a:r>
              <a:rPr lang="ru-RU" sz="1200" dirty="0">
                <a:solidFill>
                  <a:schemeClr val="accent6">
                    <a:lumMod val="75000"/>
                  </a:schemeClr>
                </a:solidFill>
              </a:rPr>
              <a:t>ТЫС. ДЕЛ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5606593" y="6510123"/>
            <a:ext cx="576064" cy="398013"/>
          </a:xfrm>
          <a:prstGeom prst="rect">
            <a:avLst/>
          </a:prstGeom>
          <a:noFill/>
        </p:spPr>
        <p:txBody>
          <a:bodyPr vert="horz" wrap="none" lIns="104306" tIns="52153" rIns="104306" bIns="52153" rtlCol="0" anchor="ctr">
            <a:noAutofit/>
          </a:bodyPr>
          <a:lstStyle>
            <a:defPPr>
              <a:defRPr lang="ru-RU"/>
            </a:defPPr>
            <a:lvl1pPr marR="0" indent="0" defTabSz="1043056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1" i="0" u="none" strike="noStrike" cap="none" spc="0" normalizeH="0" baseline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r>
              <a:rPr lang="ru-RU" sz="1800" dirty="0" smtClean="0"/>
              <a:t>9,2%</a:t>
            </a:r>
            <a:endParaRPr lang="ru-RU" sz="1800" dirty="0"/>
          </a:p>
        </p:txBody>
      </p:sp>
      <p:sp>
        <p:nvSpPr>
          <p:cNvPr id="37" name="TextBox 36"/>
          <p:cNvSpPr txBox="1"/>
          <p:nvPr/>
        </p:nvSpPr>
        <p:spPr>
          <a:xfrm>
            <a:off x="5428027" y="6254276"/>
            <a:ext cx="576064" cy="398013"/>
          </a:xfrm>
          <a:prstGeom prst="rect">
            <a:avLst/>
          </a:prstGeom>
        </p:spPr>
        <p:txBody>
          <a:bodyPr vert="horz" wrap="none" lIns="104306" tIns="52153" rIns="104306" bIns="52153" rtlCol="0" anchor="ctr">
            <a:noAutofit/>
          </a:bodyPr>
          <a:lstStyle>
            <a:defPPr>
              <a:defRPr lang="ru-RU"/>
            </a:defPPr>
            <a:lvl1pPr marR="0" indent="0" defTabSz="1043056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1" i="0" u="none" strike="noStrike" cap="none" spc="0" normalizeH="0" baseline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r>
              <a:rPr lang="ru-RU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9,8%</a:t>
            </a:r>
            <a:endParaRPr lang="ru-RU" sz="1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6358147" y="5220791"/>
            <a:ext cx="3741081" cy="457200"/>
          </a:xfrm>
          <a:prstGeom prst="rect">
            <a:avLst/>
          </a:prstGeom>
        </p:spPr>
        <p:txBody>
          <a:bodyPr vert="horz" wrap="none" lIns="104087" tIns="52043" rIns="104087" bIns="52043" rtlCol="0" anchor="ctr">
            <a:noAutofit/>
          </a:bodyPr>
          <a:lstStyle>
            <a:defPPr>
              <a:defRPr lang="ru-RU"/>
            </a:defPPr>
            <a:lvl1pPr defTabSz="1040850">
              <a:spcBef>
                <a:spcPct val="0"/>
              </a:spcBef>
              <a:defRPr sz="1600" b="1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pPr algn="ctr"/>
            <a:r>
              <a:rPr lang="ru-RU" sz="1300" dirty="0" smtClean="0">
                <a:solidFill>
                  <a:schemeClr val="tx2">
                    <a:lumMod val="75000"/>
                  </a:schemeClr>
                </a:solidFill>
              </a:rPr>
              <a:t>ЭФФЕКТИВНОСТЬ ПРОЦЕДУРЫ </a:t>
            </a:r>
          </a:p>
          <a:p>
            <a:pPr algn="ctr"/>
            <a:r>
              <a:rPr lang="ru-RU" sz="1300" dirty="0" smtClean="0">
                <a:solidFill>
                  <a:schemeClr val="tx2">
                    <a:lumMod val="75000"/>
                  </a:schemeClr>
                </a:solidFill>
              </a:rPr>
              <a:t>БАНКРОТСТВА</a:t>
            </a:r>
            <a:endParaRPr lang="ru-RU" sz="13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8803084" y="6262938"/>
            <a:ext cx="576064" cy="398013"/>
          </a:xfrm>
          <a:prstGeom prst="rect">
            <a:avLst/>
          </a:prstGeom>
          <a:noFill/>
        </p:spPr>
        <p:txBody>
          <a:bodyPr vert="horz" wrap="none" lIns="104306" tIns="52153" rIns="104306" bIns="52153" rtlCol="0" anchor="ctr">
            <a:noAutofit/>
          </a:bodyPr>
          <a:lstStyle>
            <a:defPPr>
              <a:defRPr lang="ru-RU"/>
            </a:defPPr>
            <a:lvl1pPr marR="0" indent="0" defTabSz="1043056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1" i="0" u="none" strike="noStrike" cap="none" spc="0" normalizeH="0" baseline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r>
              <a:rPr lang="ru-RU" sz="2400" smtClean="0">
                <a:solidFill>
                  <a:schemeClr val="accent6">
                    <a:lumMod val="75000"/>
                  </a:schemeClr>
                </a:solidFill>
              </a:rPr>
              <a:t>95,4%</a:t>
            </a:r>
            <a:endParaRPr lang="ru-RU" sz="24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8589515" y="6000456"/>
            <a:ext cx="576064" cy="398013"/>
          </a:xfrm>
          <a:prstGeom prst="rect">
            <a:avLst/>
          </a:prstGeom>
        </p:spPr>
        <p:txBody>
          <a:bodyPr vert="horz" wrap="none" lIns="104306" tIns="52153" rIns="104306" bIns="52153" rtlCol="0" anchor="ctr">
            <a:noAutofit/>
          </a:bodyPr>
          <a:lstStyle>
            <a:defPPr>
              <a:defRPr lang="ru-RU"/>
            </a:defPPr>
            <a:lvl1pPr marR="0" indent="0" defTabSz="1043056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1" i="0" u="none" strike="noStrike" cap="none" spc="0" normalizeH="0" baseline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r>
              <a:rPr lang="ru-RU" sz="1800" dirty="0" smtClean="0"/>
              <a:t>71,9%</a:t>
            </a:r>
            <a:endParaRPr lang="ru-RU" sz="1800" dirty="0"/>
          </a:p>
        </p:txBody>
      </p:sp>
      <p:sp>
        <p:nvSpPr>
          <p:cNvPr id="72" name="Овал 71"/>
          <p:cNvSpPr/>
          <p:nvPr/>
        </p:nvSpPr>
        <p:spPr>
          <a:xfrm>
            <a:off x="5077368" y="4846785"/>
            <a:ext cx="360040" cy="360040"/>
          </a:xfrm>
          <a:prstGeom prst="ellipse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5</a:t>
            </a:r>
            <a:endParaRPr lang="ru-RU" dirty="0"/>
          </a:p>
        </p:txBody>
      </p:sp>
      <p:sp>
        <p:nvSpPr>
          <p:cNvPr id="73" name="TextBox 72"/>
          <p:cNvSpPr txBox="1"/>
          <p:nvPr/>
        </p:nvSpPr>
        <p:spPr>
          <a:xfrm>
            <a:off x="827371" y="5073382"/>
            <a:ext cx="3439209" cy="848041"/>
          </a:xfrm>
          <a:prstGeom prst="rect">
            <a:avLst/>
          </a:prstGeom>
          <a:noFill/>
        </p:spPr>
        <p:txBody>
          <a:bodyPr vert="horz" wrap="none" lIns="104306" tIns="52153" rIns="104306" bIns="52153" rtlCol="0" anchor="ctr">
            <a:normAutofit/>
          </a:bodyPr>
          <a:lstStyle/>
          <a:p>
            <a:pPr algn="ctr" defTabSz="1043056">
              <a:spcBef>
                <a:spcPct val="0"/>
              </a:spcBef>
            </a:pPr>
            <a:r>
              <a:rPr lang="ru-RU" sz="1300" b="1" dirty="0" smtClean="0">
                <a:solidFill>
                  <a:schemeClr val="tx2">
                    <a:lumMod val="75000"/>
                  </a:schemeClr>
                </a:solidFill>
                <a:latin typeface="Arial Narrow" panose="020B0606020202030204" pitchFamily="34" charset="0"/>
                <a:ea typeface="+mj-ea"/>
                <a:cs typeface="+mj-cs"/>
              </a:rPr>
              <a:t>КОЛИЧЕСТВО ПАКЕТОВ ЭЛЕКТРОННЫХ ДОКУМЕНТОВ, </a:t>
            </a:r>
          </a:p>
          <a:p>
            <a:pPr algn="ctr" defTabSz="1043056">
              <a:spcBef>
                <a:spcPct val="0"/>
              </a:spcBef>
            </a:pPr>
            <a:r>
              <a:rPr lang="ru-RU" sz="1300" b="1" dirty="0" smtClean="0">
                <a:solidFill>
                  <a:schemeClr val="tx2">
                    <a:lumMod val="75000"/>
                  </a:schemeClr>
                </a:solidFill>
                <a:latin typeface="Arial Narrow" panose="020B0606020202030204" pitchFamily="34" charset="0"/>
                <a:ea typeface="+mj-ea"/>
                <a:cs typeface="+mj-cs"/>
              </a:rPr>
              <a:t>НАПРАВЛЕННЫХ НА ГОСУДАРСТВЕННУЮ </a:t>
            </a:r>
          </a:p>
          <a:p>
            <a:pPr algn="ctr" defTabSz="1043056">
              <a:spcBef>
                <a:spcPct val="0"/>
              </a:spcBef>
            </a:pPr>
            <a:r>
              <a:rPr lang="ru-RU" sz="1300" b="1" dirty="0" smtClean="0">
                <a:solidFill>
                  <a:schemeClr val="tx2">
                    <a:lumMod val="75000"/>
                  </a:schemeClr>
                </a:solidFill>
                <a:latin typeface="Arial Narrow" panose="020B0606020202030204" pitchFamily="34" charset="0"/>
                <a:ea typeface="+mj-ea"/>
                <a:cs typeface="+mj-cs"/>
              </a:rPr>
              <a:t>РЕГИСТРАЦИЮ ЧЕРЕЗ ИНТЕРНЕТ</a:t>
            </a:r>
            <a:endParaRPr kumimoji="0" lang="ru-RU" sz="1300" b="1" i="0" u="none" strike="noStrike" kern="1200" cap="none" spc="0" normalizeH="0" baseline="0" noProof="0" dirty="0" smtClean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uLnTx/>
              <a:uFillTx/>
              <a:latin typeface="Arial Narrow" panose="020B0606020202030204" pitchFamily="34" charset="0"/>
              <a:ea typeface="+mj-ea"/>
              <a:cs typeface="+mj-cs"/>
            </a:endParaRPr>
          </a:p>
        </p:txBody>
      </p:sp>
      <p:grpSp>
        <p:nvGrpSpPr>
          <p:cNvPr id="76" name="Группа 3"/>
          <p:cNvGrpSpPr>
            <a:grpSpLocks/>
          </p:cNvGrpSpPr>
          <p:nvPr/>
        </p:nvGrpSpPr>
        <p:grpSpPr bwMode="auto">
          <a:xfrm>
            <a:off x="2038085" y="5937478"/>
            <a:ext cx="535011" cy="563541"/>
            <a:chOff x="937692" y="2537617"/>
            <a:chExt cx="525831" cy="621260"/>
          </a:xfrm>
        </p:grpSpPr>
        <p:pic>
          <p:nvPicPr>
            <p:cNvPr id="77" name="Рисунок 58"/>
            <p:cNvPicPr>
              <a:picLocks noChangeAspect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58466" y="2537617"/>
              <a:ext cx="405057" cy="4879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8" name="Рисунок 60"/>
            <p:cNvPicPr>
              <a:picLocks noChangeAspect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01316" y="2593479"/>
              <a:ext cx="405057" cy="4879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9" name="Рисунок 67"/>
            <p:cNvPicPr>
              <a:picLocks noChangeAspect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37692" y="2670967"/>
              <a:ext cx="405057" cy="4879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82" name="TextBox 81"/>
          <p:cNvSpPr txBox="1"/>
          <p:nvPr/>
        </p:nvSpPr>
        <p:spPr>
          <a:xfrm>
            <a:off x="2672303" y="5979306"/>
            <a:ext cx="576064" cy="398013"/>
          </a:xfrm>
          <a:prstGeom prst="rect">
            <a:avLst/>
          </a:prstGeom>
        </p:spPr>
        <p:txBody>
          <a:bodyPr vert="horz" wrap="none" lIns="104306" tIns="52153" rIns="104306" bIns="52153" rtlCol="0" anchor="ctr">
            <a:noAutofit/>
          </a:bodyPr>
          <a:lstStyle>
            <a:defPPr>
              <a:defRPr lang="ru-RU"/>
            </a:defPPr>
            <a:lvl1pPr marR="0" indent="0" defTabSz="1043056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1" i="0" u="none" strike="noStrike" cap="none" spc="0" normalizeH="0" baseline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r>
              <a:rPr lang="ru-RU" sz="1800" dirty="0" smtClean="0"/>
              <a:t>705,1 </a:t>
            </a:r>
            <a:r>
              <a:rPr lang="ru-RU" sz="1050" dirty="0" smtClean="0"/>
              <a:t>ТЫС. ЕД.</a:t>
            </a:r>
            <a:endParaRPr lang="ru-RU" sz="1050" dirty="0"/>
          </a:p>
        </p:txBody>
      </p:sp>
      <p:sp>
        <p:nvSpPr>
          <p:cNvPr id="83" name="TextBox 82"/>
          <p:cNvSpPr txBox="1"/>
          <p:nvPr/>
        </p:nvSpPr>
        <p:spPr>
          <a:xfrm>
            <a:off x="2538388" y="5724847"/>
            <a:ext cx="576064" cy="398013"/>
          </a:xfrm>
          <a:prstGeom prst="rect">
            <a:avLst/>
          </a:prstGeom>
        </p:spPr>
        <p:txBody>
          <a:bodyPr vert="horz" wrap="none" lIns="104306" tIns="52153" rIns="104306" bIns="52153" rtlCol="0" anchor="ctr">
            <a:noAutofit/>
          </a:bodyPr>
          <a:lstStyle>
            <a:defPPr>
              <a:defRPr lang="ru-RU"/>
            </a:defPPr>
            <a:lvl1pPr marR="0" indent="0" defTabSz="1043056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1" i="0" u="none" strike="noStrike" cap="none" spc="0" normalizeH="0" baseline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r>
              <a:rPr lang="ru-RU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408,5 </a:t>
            </a:r>
            <a:r>
              <a:rPr lang="ru-RU" sz="105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ТЫС. ЕД.</a:t>
            </a:r>
            <a:endParaRPr lang="ru-RU" sz="105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84" name="TextBox 83"/>
          <p:cNvSpPr txBox="1"/>
          <p:nvPr/>
        </p:nvSpPr>
        <p:spPr>
          <a:xfrm>
            <a:off x="2826420" y="6302013"/>
            <a:ext cx="576064" cy="398013"/>
          </a:xfrm>
          <a:prstGeom prst="rect">
            <a:avLst/>
          </a:prstGeom>
          <a:noFill/>
        </p:spPr>
        <p:txBody>
          <a:bodyPr vert="horz" wrap="none" lIns="104306" tIns="52153" rIns="104306" bIns="52153" rtlCol="0" anchor="ctr">
            <a:noAutofit/>
          </a:bodyPr>
          <a:lstStyle>
            <a:defPPr>
              <a:defRPr lang="ru-RU"/>
            </a:defPPr>
            <a:lvl1pPr marR="0" indent="0" defTabSz="1043056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1" i="0" u="none" strike="noStrike" cap="none" spc="0" normalizeH="0" baseline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r>
              <a:rPr lang="ru-RU" sz="2400" dirty="0" smtClean="0">
                <a:solidFill>
                  <a:schemeClr val="accent6">
                    <a:lumMod val="75000"/>
                  </a:schemeClr>
                </a:solidFill>
              </a:rPr>
              <a:t>897,7 </a:t>
            </a:r>
            <a:r>
              <a:rPr lang="ru-RU" sz="1200" dirty="0" smtClean="0">
                <a:solidFill>
                  <a:schemeClr val="accent6">
                    <a:lumMod val="75000"/>
                  </a:schemeClr>
                </a:solidFill>
              </a:rPr>
              <a:t>ТЫС. ЕД.</a:t>
            </a:r>
            <a:endParaRPr lang="ru-RU" sz="12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5" name="Овал 84"/>
          <p:cNvSpPr/>
          <p:nvPr/>
        </p:nvSpPr>
        <p:spPr>
          <a:xfrm>
            <a:off x="4390912" y="4734165"/>
            <a:ext cx="360040" cy="360040"/>
          </a:xfrm>
          <a:prstGeom prst="ellipse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6</a:t>
            </a:r>
          </a:p>
        </p:txBody>
      </p:sp>
      <p:pic>
        <p:nvPicPr>
          <p:cNvPr id="59" name="Picture 3" descr="C:\Users\0000-05-767\Desktop\politics-600x450.jpg"/>
          <p:cNvPicPr>
            <a:picLocks noChangeAspect="1" noChangeArrowheads="1"/>
          </p:cNvPicPr>
          <p:nvPr/>
        </p:nvPicPr>
        <p:blipFill>
          <a:blip r:embed="rId11" cstate="print">
            <a:duotone>
              <a:schemeClr val="accent1">
                <a:shade val="45000"/>
                <a:satMod val="135000"/>
              </a:schemeClr>
              <a:prstClr val="white"/>
            </a:duotone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9091" y="5738339"/>
            <a:ext cx="899667" cy="674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0" name="TextBox 59"/>
          <p:cNvSpPr txBox="1"/>
          <p:nvPr/>
        </p:nvSpPr>
        <p:spPr>
          <a:xfrm>
            <a:off x="8998380" y="2381707"/>
            <a:ext cx="576064" cy="398013"/>
          </a:xfrm>
          <a:prstGeom prst="rect">
            <a:avLst/>
          </a:prstGeom>
          <a:noFill/>
        </p:spPr>
        <p:txBody>
          <a:bodyPr vert="horz" wrap="none" lIns="104306" tIns="52153" rIns="104306" bIns="52153" rtlCol="0" anchor="ctr">
            <a:noAutofit/>
          </a:bodyPr>
          <a:lstStyle>
            <a:defPPr>
              <a:defRPr lang="ru-RU"/>
            </a:defPPr>
            <a:lvl1pPr marR="0" indent="0" defTabSz="1043056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1" i="0" u="none" strike="noStrike" cap="none" spc="0" normalizeH="0" baseline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r>
              <a:rPr lang="ru-RU" sz="2400" dirty="0" smtClean="0">
                <a:solidFill>
                  <a:schemeClr val="accent6">
                    <a:lumMod val="75000"/>
                  </a:schemeClr>
                </a:solidFill>
              </a:rPr>
              <a:t>14,2 </a:t>
            </a:r>
            <a:r>
              <a:rPr lang="ru-RU" sz="1200" dirty="0" smtClean="0">
                <a:solidFill>
                  <a:schemeClr val="accent6">
                    <a:lumMod val="75000"/>
                  </a:schemeClr>
                </a:solidFill>
              </a:rPr>
              <a:t>ТЫС.ЕД.</a:t>
            </a:r>
            <a:endParaRPr lang="ru-RU" sz="12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8456478" y="5718259"/>
            <a:ext cx="576064" cy="374713"/>
          </a:xfrm>
          <a:prstGeom prst="rect">
            <a:avLst/>
          </a:prstGeom>
        </p:spPr>
        <p:txBody>
          <a:bodyPr vert="horz" wrap="none" lIns="104306" tIns="52153" rIns="104306" bIns="52153" rtlCol="0" anchor="ctr">
            <a:noAutofit/>
          </a:bodyPr>
          <a:lstStyle>
            <a:defPPr>
              <a:defRPr lang="ru-RU"/>
            </a:defPPr>
            <a:lvl1pPr marR="0" indent="0" defTabSz="1043056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1" i="0" u="none" strike="noStrike" cap="none" spc="0" normalizeH="0" baseline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r>
              <a:rPr lang="ru-RU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55,0%</a:t>
            </a:r>
            <a:endParaRPr lang="ru-RU" sz="1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87" name="TextBox 86"/>
          <p:cNvSpPr txBox="1"/>
          <p:nvPr/>
        </p:nvSpPr>
        <p:spPr>
          <a:xfrm>
            <a:off x="2015732" y="4849448"/>
            <a:ext cx="576064" cy="398013"/>
          </a:xfrm>
          <a:prstGeom prst="rect">
            <a:avLst/>
          </a:prstGeom>
        </p:spPr>
        <p:txBody>
          <a:bodyPr vert="horz" wrap="none" lIns="104306" tIns="52153" rIns="104306" bIns="52153" rtlCol="0" anchor="ctr">
            <a:noAutofit/>
          </a:bodyPr>
          <a:lstStyle>
            <a:defPPr>
              <a:defRPr lang="ru-RU"/>
            </a:defPPr>
            <a:lvl1pPr marR="0" indent="0" defTabSz="1043056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1" i="0" u="none" strike="noStrike" cap="none" spc="0" normalizeH="0" baseline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r>
              <a:rPr lang="ru-RU" sz="2400" dirty="0" smtClean="0">
                <a:solidFill>
                  <a:schemeClr val="accent6">
                    <a:lumMod val="75000"/>
                  </a:schemeClr>
                </a:solidFill>
              </a:rPr>
              <a:t>84,1%</a:t>
            </a:r>
            <a:endParaRPr lang="ru-RU" sz="24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8" name="TextBox 87"/>
          <p:cNvSpPr txBox="1"/>
          <p:nvPr/>
        </p:nvSpPr>
        <p:spPr>
          <a:xfrm>
            <a:off x="506494" y="6615990"/>
            <a:ext cx="1112301" cy="624164"/>
          </a:xfrm>
          <a:prstGeom prst="rect">
            <a:avLst/>
          </a:prstGeom>
        </p:spPr>
        <p:txBody>
          <a:bodyPr vert="horz" wrap="none" lIns="104306" tIns="52153" rIns="104306" bIns="52153" rtlCol="0" anchor="ctr">
            <a:noAutofit/>
          </a:bodyPr>
          <a:lstStyle/>
          <a:p>
            <a:pPr marL="0" marR="0" indent="0" algn="l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rPr>
              <a:t>2016 год</a:t>
            </a:r>
          </a:p>
          <a:p>
            <a:pPr marL="0" marR="0" indent="0" algn="l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ru-RU" sz="1600" b="1" dirty="0" smtClean="0">
                <a:solidFill>
                  <a:srgbClr val="005AA9"/>
                </a:solidFill>
                <a:latin typeface="Arial Narrow" panose="020B0606020202030204" pitchFamily="34" charset="0"/>
                <a:ea typeface="+mj-ea"/>
                <a:cs typeface="+mj-cs"/>
              </a:rPr>
              <a:t>2017 год</a:t>
            </a:r>
          </a:p>
          <a:p>
            <a:pPr marL="0" marR="0" indent="0" algn="l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ru-RU" sz="1800" b="1" dirty="0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  <a:ea typeface="+mj-ea"/>
                <a:cs typeface="+mj-cs"/>
              </a:rPr>
              <a:t>2018 год</a:t>
            </a:r>
            <a:endParaRPr lang="ru-RU" sz="1800" b="1" dirty="0">
              <a:solidFill>
                <a:schemeClr val="accent6">
                  <a:lumMod val="75000"/>
                </a:schemeClr>
              </a:solidFill>
              <a:latin typeface="Arial Narrow" panose="020B0606020202030204" pitchFamily="34" charset="0"/>
              <a:ea typeface="+mj-ea"/>
              <a:cs typeface="+mj-cs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1</a:t>
            </a:fld>
            <a:endParaRPr lang="ru-RU" dirty="0"/>
          </a:p>
        </p:txBody>
      </p:sp>
      <p:sp>
        <p:nvSpPr>
          <p:cNvPr id="75" name="TextBox 74"/>
          <p:cNvSpPr txBox="1"/>
          <p:nvPr/>
        </p:nvSpPr>
        <p:spPr>
          <a:xfrm>
            <a:off x="2140977" y="1039336"/>
            <a:ext cx="3591981" cy="728917"/>
          </a:xfrm>
          <a:prstGeom prst="rect">
            <a:avLst/>
          </a:prstGeom>
        </p:spPr>
        <p:txBody>
          <a:bodyPr vert="horz" wrap="none" lIns="104306" tIns="52153" rIns="104306" bIns="52153" rtlCol="0" anchor="ctr">
            <a:noAutofit/>
          </a:bodyPr>
          <a:lstStyle>
            <a:defPPr>
              <a:defRPr lang="ru-RU"/>
            </a:defPPr>
            <a:lvl1pPr marR="0" indent="0" algn="ctr" defTabSz="1043056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500" b="1" i="0" u="none" strike="noStrike" cap="none" spc="0" normalizeH="0" baseline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r>
              <a:rPr lang="ru-RU" sz="1300" dirty="0" smtClean="0"/>
              <a:t>РЕЗУЛЬТАТИВНОСТЬ ПРОВЕРОК </a:t>
            </a:r>
          </a:p>
          <a:p>
            <a:r>
              <a:rPr lang="ru-RU" sz="1300" dirty="0" smtClean="0"/>
              <a:t>СОБЛЮДЕНИЯ ВАЛЮТНОГО </a:t>
            </a:r>
          </a:p>
          <a:p>
            <a:r>
              <a:rPr lang="ru-RU" sz="1300" dirty="0" smtClean="0"/>
              <a:t>ЗАКОНОДАТЕЛЬСТВА</a:t>
            </a:r>
          </a:p>
          <a:p>
            <a:endParaRPr lang="ru-RU" sz="1300" dirty="0"/>
          </a:p>
        </p:txBody>
      </p:sp>
      <p:sp>
        <p:nvSpPr>
          <p:cNvPr id="90" name="TextBox 89"/>
          <p:cNvSpPr txBox="1"/>
          <p:nvPr/>
        </p:nvSpPr>
        <p:spPr>
          <a:xfrm>
            <a:off x="4681807" y="1890863"/>
            <a:ext cx="576064" cy="398013"/>
          </a:xfrm>
          <a:prstGeom prst="rect">
            <a:avLst/>
          </a:prstGeom>
          <a:noFill/>
        </p:spPr>
        <p:txBody>
          <a:bodyPr vert="horz" wrap="none" lIns="104306" tIns="52153" rIns="104306" bIns="52153" rtlCol="0" anchor="ctr">
            <a:noAutofit/>
          </a:bodyPr>
          <a:lstStyle>
            <a:defPPr>
              <a:defRPr lang="ru-RU"/>
            </a:defPPr>
            <a:lvl1pPr marR="0" indent="0" defTabSz="1043056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1" i="0" u="none" strike="noStrike" cap="none" spc="0" normalizeH="0" baseline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r>
              <a:rPr lang="ru-RU" sz="1800" dirty="0" smtClean="0"/>
              <a:t>95%</a:t>
            </a:r>
            <a:endParaRPr lang="ru-RU" sz="1800" dirty="0"/>
          </a:p>
        </p:txBody>
      </p:sp>
      <p:sp>
        <p:nvSpPr>
          <p:cNvPr id="91" name="Овал 90"/>
          <p:cNvSpPr/>
          <p:nvPr/>
        </p:nvSpPr>
        <p:spPr>
          <a:xfrm>
            <a:off x="4450879" y="3183647"/>
            <a:ext cx="360040" cy="360040"/>
          </a:xfrm>
          <a:prstGeom prst="ellipse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9</a:t>
            </a:r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12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13">
                    <a14:imgEffect>
                      <a14:backgroundRemoval t="0" b="99213" l="0" r="100000">
                        <a14:foregroundMark x1="42529" y1="77953" x2="42529" y2="77953"/>
                        <a14:foregroundMark x1="38506" y1="79528" x2="38506" y2="79528"/>
                        <a14:foregroundMark x1="41954" y1="85039" x2="41954" y2="85039"/>
                        <a14:foregroundMark x1="42529" y1="88976" x2="42529" y2="88976"/>
                        <a14:foregroundMark x1="47701" y1="86614" x2="47701" y2="86614"/>
                        <a14:foregroundMark x1="87931" y1="55906" x2="87931" y2="55906"/>
                        <a14:foregroundMark x1="12069" y1="64567" x2="12069" y2="64567"/>
                        <a14:foregroundMark x1="24138" y1="61417" x2="24138" y2="61417"/>
                        <a14:foregroundMark x1="9195" y1="47244" x2="9195" y2="47244"/>
                        <a14:foregroundMark x1="11494" y1="47244" x2="11494" y2="47244"/>
                        <a14:foregroundMark x1="14368" y1="45669" x2="14368" y2="45669"/>
                        <a14:foregroundMark x1="92529" y1="79528" x2="92529" y2="79528"/>
                        <a14:foregroundMark x1="79310" y1="43307" x2="79310" y2="43307"/>
                        <a14:foregroundMark x1="75862" y1="40157" x2="75862" y2="40157"/>
                      </a14:backgroundRemoval>
                    </a14:imgEffect>
                    <a14:imgEffect>
                      <a14:saturation sat="66000"/>
                    </a14:imgEffect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2289" y="1619703"/>
            <a:ext cx="969598" cy="7112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5" name="TextBox 94"/>
          <p:cNvSpPr txBox="1"/>
          <p:nvPr/>
        </p:nvSpPr>
        <p:spPr>
          <a:xfrm>
            <a:off x="4834136" y="2230490"/>
            <a:ext cx="576064" cy="398013"/>
          </a:xfrm>
          <a:prstGeom prst="rect">
            <a:avLst/>
          </a:prstGeom>
          <a:noFill/>
        </p:spPr>
        <p:txBody>
          <a:bodyPr vert="horz" wrap="none" lIns="104306" tIns="52153" rIns="104306" bIns="52153" rtlCol="0" anchor="ctr">
            <a:noAutofit/>
          </a:bodyPr>
          <a:lstStyle>
            <a:defPPr>
              <a:defRPr lang="ru-RU"/>
            </a:defPPr>
            <a:lvl1pPr marR="0" indent="0" defTabSz="1043056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1" i="0" u="none" strike="noStrike" cap="none" spc="0" normalizeH="0" baseline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r>
              <a:rPr lang="ru-RU" sz="2400" dirty="0" smtClean="0">
                <a:solidFill>
                  <a:schemeClr val="accent6">
                    <a:lumMod val="75000"/>
                  </a:schemeClr>
                </a:solidFill>
              </a:rPr>
              <a:t>99%</a:t>
            </a:r>
            <a:r>
              <a:rPr lang="ru-RU" sz="1200" dirty="0" smtClean="0">
                <a:solidFill>
                  <a:schemeClr val="accent6">
                    <a:lumMod val="75000"/>
                  </a:schemeClr>
                </a:solidFill>
              </a:rPr>
              <a:t>.</a:t>
            </a:r>
            <a:endParaRPr lang="ru-RU" sz="12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2" name="TextBox 91"/>
          <p:cNvSpPr txBox="1"/>
          <p:nvPr/>
        </p:nvSpPr>
        <p:spPr>
          <a:xfrm>
            <a:off x="4467435" y="1649185"/>
            <a:ext cx="525474" cy="426074"/>
          </a:xfrm>
          <a:prstGeom prst="rect">
            <a:avLst/>
          </a:prstGeom>
        </p:spPr>
        <p:txBody>
          <a:bodyPr vert="horz" wrap="none" lIns="104306" tIns="52153" rIns="104306" bIns="52153" rtlCol="0" anchor="ctr">
            <a:noAutofit/>
          </a:bodyPr>
          <a:lstStyle/>
          <a:p>
            <a:pPr marL="0" marR="0" indent="0" algn="l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ru-RU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rPr>
              <a:t>57%</a:t>
            </a:r>
          </a:p>
        </p:txBody>
      </p:sp>
      <p:sp>
        <p:nvSpPr>
          <p:cNvPr id="86" name="TextBox 85"/>
          <p:cNvSpPr txBox="1"/>
          <p:nvPr/>
        </p:nvSpPr>
        <p:spPr>
          <a:xfrm>
            <a:off x="6542516" y="6928072"/>
            <a:ext cx="2825936" cy="398013"/>
          </a:xfrm>
          <a:prstGeom prst="rect">
            <a:avLst/>
          </a:prstGeom>
        </p:spPr>
        <p:txBody>
          <a:bodyPr vert="horz" wrap="none" lIns="104306" tIns="52153" rIns="104306" bIns="52153" rtlCol="0" anchor="ctr">
            <a:noAutofit/>
          </a:bodyPr>
          <a:lstStyle>
            <a:defPPr>
              <a:defRPr lang="ru-RU"/>
            </a:defPPr>
            <a:lvl1pPr marR="0" indent="0" defTabSz="1043056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1" i="0" u="none" strike="noStrike" cap="none" spc="0" normalizeH="0" baseline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pPr>
              <a:lnSpc>
                <a:spcPts val="1200"/>
              </a:lnSpc>
            </a:pPr>
            <a:r>
              <a:rPr lang="ru-RU" sz="1200" smtClean="0">
                <a:solidFill>
                  <a:schemeClr val="accent6">
                    <a:lumMod val="75000"/>
                  </a:schemeClr>
                </a:solidFill>
              </a:rPr>
              <a:t>* </a:t>
            </a:r>
            <a:r>
              <a:rPr lang="ru-RU" sz="1200" dirty="0" smtClean="0">
                <a:solidFill>
                  <a:schemeClr val="accent6">
                    <a:lumMod val="75000"/>
                  </a:schemeClr>
                </a:solidFill>
              </a:rPr>
              <a:t>Без учета «разового» списания</a:t>
            </a:r>
            <a:r>
              <a:rPr lang="en-US" sz="12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sz="1200" dirty="0" smtClean="0">
                <a:solidFill>
                  <a:schemeClr val="accent6">
                    <a:lumMod val="75000"/>
                  </a:schemeClr>
                </a:solidFill>
              </a:rPr>
              <a:t>по</a:t>
            </a:r>
          </a:p>
          <a:p>
            <a:pPr>
              <a:lnSpc>
                <a:spcPts val="1200"/>
              </a:lnSpc>
            </a:pPr>
            <a:r>
              <a:rPr lang="ru-RU" sz="1200" dirty="0" smtClean="0">
                <a:solidFill>
                  <a:schemeClr val="accent6">
                    <a:lumMod val="75000"/>
                  </a:schemeClr>
                </a:solidFill>
              </a:rPr>
              <a:t>Федеральному закону от 28.12.2017 № 436-ФЗ</a:t>
            </a:r>
            <a:endParaRPr lang="ru-RU" sz="1800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56700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sent_FNS2012_A4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vert="horz" lIns="104306" tIns="52153" rIns="104306" bIns="52153" rtlCol="0" anchor="ctr">
        <a:normAutofit/>
      </a:bodyPr>
      <a:lstStyle>
        <a:defPPr marL="0" marR="0" indent="0" algn="l" defTabSz="1043056" rtl="0" eaLnBrk="1" fontAlgn="auto" latinLnBrk="0" hangingPunct="1">
          <a:lnSpc>
            <a:spcPct val="100000"/>
          </a:lnSpc>
          <a:spcBef>
            <a:spcPct val="0"/>
          </a:spcBef>
          <a:spcAft>
            <a:spcPts val="0"/>
          </a:spcAft>
          <a:buClrTx/>
          <a:buSzTx/>
          <a:buFontTx/>
          <a:buNone/>
          <a:tabLst/>
          <a:defRPr kumimoji="0" sz="4800" b="1" i="0" u="none" strike="noStrike" kern="1200" cap="none" spc="0" normalizeH="0" baseline="0" noProof="0" dirty="0" smtClean="0">
            <a:ln>
              <a:noFill/>
            </a:ln>
            <a:solidFill>
              <a:srgbClr val="005AA9"/>
            </a:solidFill>
            <a:effectLst/>
            <a:uLnTx/>
            <a:uFillTx/>
            <a:latin typeface="+mj-lt"/>
            <a:ea typeface="+mj-ea"/>
            <a:cs typeface="+mj-cs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Present_FNS2012_A4</Template>
  <TotalTime>46003</TotalTime>
  <Words>187</Words>
  <Application>Microsoft Office PowerPoint</Application>
  <PresentationFormat>Произвольный</PresentationFormat>
  <Paragraphs>69</Paragraphs>
  <Slides>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Present_FNS2012_A4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Подлесных Мария Михайловна</dc:creator>
  <cp:lastModifiedBy>Алексеева Екатерина Сергеевна</cp:lastModifiedBy>
  <cp:revision>590</cp:revision>
  <cp:lastPrinted>2019-03-26T15:23:44Z</cp:lastPrinted>
  <dcterms:created xsi:type="dcterms:W3CDTF">2013-03-01T11:19:43Z</dcterms:created>
  <dcterms:modified xsi:type="dcterms:W3CDTF">2019-03-27T06:58:35Z</dcterms:modified>
</cp:coreProperties>
</file>